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32"/>
  </p:notesMasterIdLst>
  <p:handoutMasterIdLst>
    <p:handoutMasterId r:id="rId33"/>
  </p:handoutMasterIdLst>
  <p:sldIdLst>
    <p:sldId id="256" r:id="rId2"/>
    <p:sldId id="782" r:id="rId3"/>
    <p:sldId id="762" r:id="rId4"/>
    <p:sldId id="781" r:id="rId5"/>
    <p:sldId id="764" r:id="rId6"/>
    <p:sldId id="763" r:id="rId7"/>
    <p:sldId id="765" r:id="rId8"/>
    <p:sldId id="784" r:id="rId9"/>
    <p:sldId id="783" r:id="rId10"/>
    <p:sldId id="785" r:id="rId11"/>
    <p:sldId id="786" r:id="rId12"/>
    <p:sldId id="787" r:id="rId13"/>
    <p:sldId id="788" r:id="rId14"/>
    <p:sldId id="767" r:id="rId15"/>
    <p:sldId id="768" r:id="rId16"/>
    <p:sldId id="770" r:id="rId17"/>
    <p:sldId id="772" r:id="rId18"/>
    <p:sldId id="771" r:id="rId19"/>
    <p:sldId id="795" r:id="rId20"/>
    <p:sldId id="773" r:id="rId21"/>
    <p:sldId id="774" r:id="rId22"/>
    <p:sldId id="777" r:id="rId23"/>
    <p:sldId id="775" r:id="rId24"/>
    <p:sldId id="779" r:id="rId25"/>
    <p:sldId id="780" r:id="rId26"/>
    <p:sldId id="789" r:id="rId27"/>
    <p:sldId id="793" r:id="rId28"/>
    <p:sldId id="791" r:id="rId29"/>
    <p:sldId id="794" r:id="rId30"/>
    <p:sldId id="792" r:id="rId31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34"/>
    </p:embeddedFont>
    <p:embeddedFont>
      <p:font typeface="幼圆" panose="02010509060101010101" pitchFamily="49" charset="-122"/>
      <p:regular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Wingdings 2" panose="05020102010507070707" pitchFamily="18" charset="2"/>
      <p:regular r:id="rId42"/>
    </p:embeddedFont>
    <p:embeddedFont>
      <p:font typeface="Comic Sans MS" panose="030F0702030302020204" pitchFamily="66" charset="0"/>
      <p:regular r:id="rId43"/>
      <p:bold r:id="rId44"/>
    </p:embeddedFont>
    <p:embeddedFont>
      <p:font typeface="Perpetua" panose="02020502060401020303" pitchFamily="18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79763-995C-4A0B-BD47-5DB60A61039C}">
          <p14:sldIdLst>
            <p14:sldId id="256"/>
            <p14:sldId id="782"/>
            <p14:sldId id="762"/>
            <p14:sldId id="781"/>
            <p14:sldId id="764"/>
            <p14:sldId id="763"/>
            <p14:sldId id="765"/>
            <p14:sldId id="784"/>
            <p14:sldId id="783"/>
            <p14:sldId id="785"/>
            <p14:sldId id="786"/>
            <p14:sldId id="787"/>
            <p14:sldId id="788"/>
            <p14:sldId id="767"/>
            <p14:sldId id="768"/>
            <p14:sldId id="770"/>
            <p14:sldId id="772"/>
            <p14:sldId id="771"/>
            <p14:sldId id="795"/>
            <p14:sldId id="773"/>
            <p14:sldId id="774"/>
            <p14:sldId id="777"/>
            <p14:sldId id="775"/>
            <p14:sldId id="779"/>
            <p14:sldId id="780"/>
            <p14:sldId id="789"/>
            <p14:sldId id="793"/>
            <p14:sldId id="791"/>
            <p14:sldId id="794"/>
            <p14:sldId id="7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9933"/>
    <a:srgbClr val="02050E"/>
    <a:srgbClr val="0E1000"/>
    <a:srgbClr val="C1D94B"/>
    <a:srgbClr val="ECFF5D"/>
    <a:srgbClr val="9A8800"/>
    <a:srgbClr val="F0963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8" autoAdjust="0"/>
    <p:restoredTop sz="92489" autoAdjust="0"/>
  </p:normalViewPr>
  <p:slideViewPr>
    <p:cSldViewPr>
      <p:cViewPr varScale="1">
        <p:scale>
          <a:sx n="65" d="100"/>
          <a:sy n="65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541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AE60B26-DFBC-4491-A4DB-A11A850D41AD}" type="datetime1">
              <a:rPr lang="zh-CN" altLang="en-US"/>
              <a:pPr>
                <a:defRPr/>
              </a:pPr>
              <a:t>2014/6/17</a:t>
            </a:fld>
            <a:endParaRPr lang="en-US" altLang="zh-CN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31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541" y="9721131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2CDD39F-DE1C-4EE3-8E6E-08B822EC17F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838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541" y="0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E77D567-62C8-47FD-A59E-94B240A6C760}" type="datetime1">
              <a:rPr lang="zh-CN" altLang="en-US"/>
              <a:pPr>
                <a:defRPr/>
              </a:pPr>
              <a:t>2014/6/17</a:t>
            </a:fld>
            <a:endParaRPr lang="en-US" altLang="zh-CN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53" y="4861442"/>
            <a:ext cx="5678796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31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541" y="9721131"/>
            <a:ext cx="307614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BBF98F5-E76E-4E4D-8DAF-7E591511929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449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F98F5-E76E-4E4D-8DAF-7E5915119294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627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F98F5-E76E-4E4D-8DAF-7E5915119294}" type="slidenum">
              <a:rPr lang="zh-CN" altLang="en-US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904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884" y="3933056"/>
            <a:ext cx="9134116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rPr>
              <a:t>Jian Li </a:t>
            </a:r>
            <a:endParaRPr lang="en-US" altLang="zh-CN" sz="2000" dirty="0" smtClean="0">
              <a:solidFill>
                <a:srgbClr val="0E1000"/>
              </a:solidFill>
              <a:latin typeface="Calibri" pitchFamily="34" charset="0"/>
              <a:ea typeface="宋体" pitchFamily="2" charset="-122"/>
              <a:cs typeface="+mj-cs"/>
            </a:endParaRPr>
          </a:p>
          <a:p>
            <a:pPr eaLnBrk="1" hangingPunct="1">
              <a:defRPr/>
            </a:pPr>
            <a:endParaRPr lang="en-US" altLang="zh-CN" sz="1100" dirty="0" smtClean="0">
              <a:solidFill>
                <a:srgbClr val="7030A0"/>
              </a:solidFill>
              <a:latin typeface="Comic Sans MS" pitchFamily="66" charset="0"/>
              <a:ea typeface="宋体" pitchFamily="2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1800" dirty="0">
                <a:solidFill>
                  <a:srgbClr val="02050E"/>
                </a:solidFill>
                <a:latin typeface="Calibri" pitchFamily="34" charset="0"/>
                <a:ea typeface="宋体" pitchFamily="2" charset="-122"/>
                <a:cs typeface="+mj-cs"/>
              </a:rPr>
              <a:t> Institute for Interdisciplinary Information Sciences  </a:t>
            </a:r>
            <a:r>
              <a:rPr lang="en-US" altLang="zh-CN" sz="1800" dirty="0" smtClean="0">
                <a:solidFill>
                  <a:srgbClr val="02050E"/>
                </a:solidFill>
                <a:latin typeface="Calibri" pitchFamily="34" charset="0"/>
                <a:ea typeface="宋体" pitchFamily="2" charset="-122"/>
                <a:cs typeface="+mj-cs"/>
              </a:rPr>
              <a:t> </a:t>
            </a:r>
          </a:p>
          <a:p>
            <a:pPr eaLnBrk="1" hangingPunct="1">
              <a:defRPr/>
            </a:pPr>
            <a:r>
              <a:rPr lang="en-US" altLang="zh-CN" sz="1800" dirty="0" smtClean="0">
                <a:solidFill>
                  <a:srgbClr val="02050E"/>
                </a:solidFill>
                <a:latin typeface="Calibri" pitchFamily="34" charset="0"/>
                <a:ea typeface="宋体" pitchFamily="2" charset="-122"/>
                <a:cs typeface="+mj-cs"/>
              </a:rPr>
              <a:t>Tsinghua University</a:t>
            </a:r>
          </a:p>
          <a:p>
            <a:pPr eaLnBrk="1" hangingPunct="1">
              <a:defRPr/>
            </a:pPr>
            <a:endParaRPr lang="en-US" altLang="zh-CN" sz="1800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rPr>
              <a:t> 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+mj-cs"/>
            </a:endParaRPr>
          </a:p>
          <a:p>
            <a:pPr eaLnBrk="1" hangingPunct="1">
              <a:defRPr/>
            </a:pPr>
            <a:endParaRPr lang="en-US" altLang="zh-CN" sz="1800" dirty="0" smtClean="0">
              <a:solidFill>
                <a:srgbClr val="0E1000"/>
              </a:solidFill>
              <a:latin typeface="Calibri" pitchFamily="34" charset="0"/>
              <a:ea typeface="宋体" pitchFamily="2" charset="-122"/>
              <a:cs typeface="+mj-cs"/>
            </a:endParaRPr>
          </a:p>
          <a:p>
            <a:pPr eaLnBrk="1" hangingPunct="1">
              <a:defRPr/>
            </a:pPr>
            <a:endParaRPr lang="en-US" altLang="zh-CN" sz="1800" dirty="0" smtClean="0">
              <a:solidFill>
                <a:srgbClr val="0E1000"/>
              </a:solidFill>
              <a:latin typeface="Calibri" pitchFamily="34" charset="0"/>
              <a:ea typeface="宋体" pitchFamily="2" charset="-122"/>
              <a:cs typeface="+mj-cs"/>
            </a:endParaRPr>
          </a:p>
          <a:p>
            <a:pPr eaLnBrk="1" hangingPunct="1">
              <a:defRPr/>
            </a:pPr>
            <a:endParaRPr lang="en-US" altLang="zh-CN" sz="1800" dirty="0" smtClean="0">
              <a:solidFill>
                <a:srgbClr val="0E1000"/>
              </a:solidFill>
              <a:latin typeface="Calibri" pitchFamily="34" charset="0"/>
              <a:ea typeface="宋体" pitchFamily="2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1800" dirty="0" smtClean="0">
                <a:solidFill>
                  <a:srgbClr val="0E1000"/>
                </a:solidFill>
                <a:latin typeface="Calibri" pitchFamily="34" charset="0"/>
                <a:ea typeface="宋体" pitchFamily="2" charset="-122"/>
                <a:cs typeface="+mj-cs"/>
              </a:rPr>
              <a:t>                          </a:t>
            </a:r>
            <a:endParaRPr lang="en-US" altLang="zh-CN" sz="1800" dirty="0">
              <a:solidFill>
                <a:srgbClr val="0E1000"/>
              </a:solidFill>
              <a:latin typeface="Calibri" pitchFamily="34" charset="0"/>
              <a:ea typeface="宋体" pitchFamily="2" charset="-122"/>
              <a:cs typeface="+mj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750" y="1071563"/>
            <a:ext cx="9175750" cy="23764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smtClean="0">
                <a:latin typeface="+mn-lt"/>
              </a:rPr>
              <a:t>Multi-armed Bandit Problems</a:t>
            </a:r>
            <a:endParaRPr lang="en-US" altLang="zh-CN" sz="3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/>
              <a:t>WAIM</a:t>
            </a:r>
            <a:r>
              <a:rPr lang="en-US" altLang="zh-CN" sz="1600" dirty="0" smtClean="0"/>
              <a:t> 2014</a:t>
            </a:r>
            <a:endParaRPr lang="zh-CN" altLang="en-US" sz="1600" dirty="0"/>
          </a:p>
        </p:txBody>
      </p:sp>
    </p:spTree>
  </p:cSld>
  <p:clrMapOvr>
    <a:masterClrMapping/>
  </p:clrMapOvr>
  <p:transition advTm="1578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Naïve Solution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0775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Uniform Sampling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Sample each coin M times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Pick the K coins with the largest empirical means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empirical mean:  #heads/M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How large M needs to be (in order to achieve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/>
                  <a:t>-regret)??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So the total number of samples is O(</a:t>
                </a:r>
                <a:r>
                  <a:rPr lang="en-US" altLang="zh-CN" dirty="0" err="1" smtClean="0"/>
                  <a:t>nlogn</a:t>
                </a:r>
                <a:r>
                  <a:rPr lang="en-US" altLang="zh-CN" dirty="0" smtClean="0"/>
                  <a:t>)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077544"/>
              </a:xfrm>
              <a:blipFill rotWithShape="1">
                <a:blip r:embed="rId3"/>
                <a:stretch>
                  <a:fillRect l="-1333" t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05505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35696" y="4653136"/>
                <a:ext cx="5544616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𝑂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sz="2400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/>
                            </a:rPr>
                            <m:t>log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)=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𝑂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653136"/>
                <a:ext cx="5544616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8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Naïve Solution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8229600" cy="529356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Uniform Sampling</a:t>
                </a:r>
                <a:endParaRPr lang="en-US" altLang="zh-CN" dirty="0"/>
              </a:p>
              <a:p>
                <a:r>
                  <a:rPr lang="en-US" altLang="zh-CN" dirty="0" smtClean="0"/>
                  <a:t>With M=O(</a:t>
                </a:r>
                <a:r>
                  <a:rPr lang="en-US" altLang="zh-CN" dirty="0" err="1" smtClean="0"/>
                  <a:t>logn</a:t>
                </a:r>
                <a:r>
                  <a:rPr lang="en-US" altLang="zh-CN" dirty="0" smtClean="0"/>
                  <a:t>), we can get an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≤</m:t>
                    </m:r>
                    <m:r>
                      <a:rPr lang="en-US" altLang="zh-CN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 very high probability (say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 smtClean="0"/>
                  <a:t>)</a:t>
                </a:r>
              </a:p>
              <a:p>
                <a:pPr lvl="1"/>
                <a:r>
                  <a:rPr lang="en-US" altLang="zh-CN" dirty="0" smtClean="0"/>
                  <a:t>This can be proved easily using </a:t>
                </a:r>
                <a:r>
                  <a:rPr lang="en-US" altLang="zh-CN" dirty="0" err="1" smtClean="0"/>
                  <a:t>Chernoff</a:t>
                </a:r>
                <a:r>
                  <a:rPr lang="en-US" altLang="zh-CN" dirty="0" smtClean="0"/>
                  <a:t> Bound (Concentration bound). </a:t>
                </a:r>
                <a:endParaRPr lang="en-US" altLang="zh-CN" dirty="0"/>
              </a:p>
              <a:p>
                <a:r>
                  <a:rPr lang="en-US" altLang="zh-CN" dirty="0" smtClean="0"/>
                  <a:t>What if we use M=O(1)  (let us say M=10)</a:t>
                </a:r>
              </a:p>
              <a:p>
                <a:pPr lvl="1"/>
                <a:r>
                  <a:rPr lang="en-US" altLang="zh-CN" dirty="0" smtClean="0"/>
                  <a:t>E.g., consider the following example (K=1):</a:t>
                </a:r>
              </a:p>
              <a:p>
                <a:pPr lvl="2"/>
                <a:r>
                  <a:rPr lang="en-US" altLang="zh-CN" dirty="0" smtClean="0">
                    <a:solidFill>
                      <a:srgbClr val="FF0000"/>
                    </a:solidFill>
                  </a:rPr>
                  <a:t>0.9</a:t>
                </a:r>
                <a:r>
                  <a:rPr lang="en-US" altLang="zh-CN" dirty="0" smtClean="0"/>
                  <a:t>,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0.5, 0.5, …………………., 0.5  </a:t>
                </a:r>
                <a:r>
                  <a:rPr lang="en-US" altLang="zh-CN" dirty="0" smtClean="0"/>
                  <a:t>(a million coins with mean 0.5)</a:t>
                </a:r>
              </a:p>
              <a:p>
                <a:pPr lvl="2"/>
                <a:r>
                  <a:rPr lang="en-US" altLang="zh-CN" dirty="0" smtClean="0"/>
                  <a:t>Consider a coin with mean 0.5,</a:t>
                </a:r>
              </a:p>
              <a:p>
                <a:pPr marL="594360" lvl="2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</a:t>
                </a:r>
                <a:r>
                  <a:rPr lang="en-US" altLang="zh-CN" dirty="0" err="1" smtClean="0"/>
                  <a:t>Pr</a:t>
                </a:r>
                <a:r>
                  <a:rPr lang="en-US" altLang="zh-CN" dirty="0" smtClean="0"/>
                  <a:t>[All samples from this coin are head]=(1/2)^10</a:t>
                </a:r>
              </a:p>
              <a:p>
                <a:pPr lvl="2"/>
                <a:r>
                  <a:rPr lang="en-US" altLang="zh-CN" dirty="0" smtClean="0"/>
                  <a:t>With </a:t>
                </a:r>
                <a:r>
                  <a:rPr lang="en-US" altLang="zh-CN" dirty="0" err="1" smtClean="0"/>
                  <a:t>const</a:t>
                </a:r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prob</a:t>
                </a:r>
                <a:r>
                  <a:rPr lang="en-US" altLang="zh-CN" dirty="0" smtClean="0"/>
                  <a:t>,  there are more than 500 coins whose samples are all heads</a:t>
                </a:r>
              </a:p>
              <a:p>
                <a:pPr lvl="2"/>
                <a:endParaRPr lang="zh-CN" altLang="en-US" dirty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8229600" cy="5293568"/>
              </a:xfrm>
              <a:blipFill rotWithShape="1">
                <a:blip r:embed="rId2"/>
                <a:stretch>
                  <a:fillRect l="-667" t="-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8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Uniform Sampling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fact, we can show a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matching lower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/>
                        </a:rPr>
                        <m:t>𝑀</m:t>
                      </m:r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/>
                        </a:rPr>
                        <m:t>Θ</m:t>
                      </m:r>
                      <m:r>
                        <a:rPr lang="en-US" altLang="zh-CN" sz="28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/>
                            </a:rPr>
                            <m:t>log</m:t>
                          </m:r>
                          <m:f>
                            <m:f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altLang="zh-CN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zh-CN" sz="2800" i="1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/>
                        </a:rPr>
                        <m:t>Θ</m:t>
                      </m:r>
                      <m:r>
                        <a:rPr lang="en-US" altLang="zh-CN" sz="2800" i="1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altLang="zh-CN" sz="2800" i="1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altLang="zh-CN" sz="2800" dirty="0" smtClean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pPr marL="0" indent="0">
                  <a:buNone/>
                </a:pPr>
                <a:r>
                  <a:rPr lang="en-US" altLang="zh-CN" sz="2800" dirty="0" smtClean="0"/>
                  <a:t>One observation: if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𝐾</m:t>
                    </m:r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, </m:t>
                    </m:r>
                    <m:r>
                      <a:rPr lang="en-US" altLang="zh-CN" sz="2800" b="0" i="1" smtClean="0">
                        <a:latin typeface="Cambria Math"/>
                      </a:rPr>
                      <m:t>𝑀</m:t>
                    </m:r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r>
                      <a:rPr lang="en-US" altLang="zh-CN" sz="2800" b="0" i="1" smtClean="0">
                        <a:latin typeface="Cambria Math"/>
                      </a:rPr>
                      <m:t>𝑂</m:t>
                    </m:r>
                    <m:r>
                      <a:rPr lang="en-US" altLang="zh-CN" sz="28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CN" sz="2800" dirty="0" smtClean="0"/>
                  <a:t>. </a:t>
                </a:r>
                <a:endParaRPr lang="zh-CN" altLang="en-US" sz="28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569" t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7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Can we do better??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Consider </a:t>
            </a:r>
            <a:r>
              <a:rPr lang="en-US" altLang="zh-CN" dirty="0"/>
              <a:t>the following example:</a:t>
            </a:r>
          </a:p>
          <a:p>
            <a:pPr lvl="2"/>
            <a:r>
              <a:rPr lang="en-US" altLang="zh-CN" dirty="0">
                <a:solidFill>
                  <a:srgbClr val="FF0000"/>
                </a:solidFill>
              </a:rPr>
              <a:t>0.9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0.5, 0.5, …………………., 0.5  </a:t>
            </a:r>
            <a:r>
              <a:rPr lang="en-US" altLang="zh-CN" dirty="0"/>
              <a:t>(a million coins with mean 0.5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2"/>
            <a:r>
              <a:rPr lang="en-US" altLang="zh-CN" dirty="0" smtClean="0"/>
              <a:t>Uniform sampling spends too many samples on bad coins.</a:t>
            </a:r>
          </a:p>
          <a:p>
            <a:pPr lvl="2"/>
            <a:endParaRPr lang="en-US" altLang="zh-CN" dirty="0"/>
          </a:p>
          <a:p>
            <a:pPr lvl="2"/>
            <a:r>
              <a:rPr lang="en-US" altLang="zh-CN" dirty="0" smtClean="0"/>
              <a:t>Should spend more samples on good coins </a:t>
            </a:r>
          </a:p>
          <a:p>
            <a:pPr lvl="3"/>
            <a:r>
              <a:rPr lang="en-US" altLang="zh-CN" dirty="0" smtClean="0"/>
              <a:t>However, we do not know which one is good and which is bad……</a:t>
            </a:r>
          </a:p>
          <a:p>
            <a:pPr lvl="3"/>
            <a:endParaRPr lang="en-US" altLang="zh-CN" dirty="0"/>
          </a:p>
          <a:p>
            <a:pPr lvl="2"/>
            <a:r>
              <a:rPr lang="en-US" altLang="zh-CN" dirty="0" smtClean="0"/>
              <a:t>Sample each coin M=O(1) times.</a:t>
            </a:r>
          </a:p>
          <a:p>
            <a:pPr lvl="3"/>
            <a:r>
              <a:rPr lang="en-US" altLang="zh-CN" dirty="0" smtClean="0"/>
              <a:t>If the empirical mean of a coin is large, we DO NOT know whether it is good or bad</a:t>
            </a:r>
          </a:p>
          <a:p>
            <a:pPr lvl="3"/>
            <a:r>
              <a:rPr lang="en-US" altLang="zh-CN" dirty="0" smtClean="0"/>
              <a:t>But if </a:t>
            </a:r>
            <a:r>
              <a:rPr lang="en-US" altLang="zh-CN" dirty="0"/>
              <a:t>the empirical mean of a coin is </a:t>
            </a:r>
            <a:r>
              <a:rPr lang="en-US" altLang="zh-CN" dirty="0" smtClean="0"/>
              <a:t>very small, </a:t>
            </a:r>
            <a:r>
              <a:rPr lang="en-US" altLang="zh-CN" dirty="0"/>
              <a:t>we </a:t>
            </a:r>
            <a:r>
              <a:rPr lang="en-US" altLang="zh-CN" dirty="0" smtClean="0"/>
              <a:t>DO </a:t>
            </a:r>
            <a:r>
              <a:rPr lang="en-US" altLang="zh-CN" dirty="0"/>
              <a:t>know </a:t>
            </a:r>
            <a:r>
              <a:rPr lang="en-US" altLang="zh-CN" dirty="0" smtClean="0"/>
              <a:t>it is bad (with high probability)</a:t>
            </a:r>
            <a:endParaRPr lang="en-US" altLang="zh-CN" dirty="0"/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5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52158" y="4725144"/>
            <a:ext cx="5908074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55576" y="3789040"/>
            <a:ext cx="5544616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Multiple Arm Identification (</a:t>
            </a:r>
            <a:r>
              <a:rPr lang="en-US" dirty="0" err="1" smtClean="0"/>
              <a:t>OptMAI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56581"/>
                <a:ext cx="9731424" cy="522880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(no. of arms),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(top-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arms),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𝑄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(total no. of samples/budget)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Initialization: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Active set of arms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1,2,…,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Set of top arms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		  Iteration </a:t>
                </a:r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Index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=0,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Parameter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0.75, 1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While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&gt;0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do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  <a:ea typeface="Cambria Math"/>
                  </a:rPr>
                  <a:t>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&gt;4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ea typeface="Cambria Math"/>
                  </a:rPr>
                  <a:t>then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  <a:ea typeface="Cambria Math"/>
                  </a:rPr>
                  <a:t>=Quartile-Elimination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C00000"/>
                  </a:solidFill>
                  <a:ea typeface="Cambria Math"/>
                </a:endParaRPr>
              </a:p>
              <a:p>
                <a:pPr lvl="1"/>
                <a:endParaRPr lang="en-US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  <a:ea typeface="Cambria Math"/>
                  </a:rPr>
                  <a:t>Else </a:t>
                </a:r>
                <a:r>
                  <a:rPr lang="en-US" dirty="0">
                    <a:solidFill>
                      <a:srgbClr val="C00000"/>
                    </a:solidFill>
                    <a:ea typeface="Cambria Math"/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 lvl="2"/>
                <a:r>
                  <a:rPr lang="en-US" altLang="zh-CN" dirty="0" smtClean="0">
                    <a:solidFill>
                      <a:srgbClr val="C00000"/>
                    </a:solidFill>
                    <a:ea typeface="Cambria Math"/>
                  </a:rPr>
                  <a:t>Identify the best K arms for at most 4K arms, </a:t>
                </a:r>
              </a:p>
              <a:p>
                <a:pPr marL="594360" lvl="2" indent="0">
                  <a:buNone/>
                </a:pPr>
                <a:r>
                  <a:rPr lang="en-US" altLang="zh-CN" dirty="0" smtClean="0">
                    <a:solidFill>
                      <a:srgbClr val="C00000"/>
                    </a:solidFill>
                    <a:ea typeface="Cambria Math"/>
                  </a:rPr>
                  <a:t>    using uniform sampling</a:t>
                </a:r>
                <a:endParaRPr lang="zh-CN" altLang="en-US" sz="1400" dirty="0"/>
              </a:p>
              <a:p>
                <a:pPr lvl="1"/>
                <a:endParaRPr lang="en-US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+1  </m:t>
                    </m:r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b="0" dirty="0" smtClean="0">
                    <a:ea typeface="Cambria Math"/>
                  </a:rPr>
                  <a:t>Output: </a:t>
                </a:r>
                <a:r>
                  <a:rPr lang="en-US" b="0" dirty="0" smtClean="0">
                    <a:solidFill>
                      <a:schemeClr val="tx1"/>
                    </a:solidFill>
                    <a:ea typeface="Cambria Math"/>
                  </a:rPr>
                  <a:t>set of selected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  <a:ea typeface="Cambria Math"/>
                  </a:rPr>
                  <a:t> arms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56581"/>
                <a:ext cx="9731424" cy="5228803"/>
              </a:xfrm>
              <a:blipFill rotWithShape="1">
                <a:blip r:embed="rId2"/>
                <a:stretch>
                  <a:fillRect l="-439" t="-1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标注 6"/>
          <p:cNvSpPr/>
          <p:nvPr/>
        </p:nvSpPr>
        <p:spPr>
          <a:xfrm>
            <a:off x="7136665" y="4185084"/>
            <a:ext cx="1800200" cy="1080120"/>
          </a:xfrm>
          <a:prstGeom prst="wedgeRoundRectCallout">
            <a:avLst>
              <a:gd name="adj1" fmla="val -122421"/>
              <a:gd name="adj2" fmla="val -436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/>
              <a:t>Eliminate  one quarter arms with lowest empirical means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1694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5496" y="2636912"/>
            <a:ext cx="9071992" cy="3600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Quartile-Elimination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493093"/>
                <a:ext cx="9252520" cy="52482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Idea: uniformly sample each arm in the active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and discard the worst quarter of arms (with the lowest empirical mean)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(activ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 arms),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budget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Sample each arm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𝑄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times &amp;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be the empirical mean</a:t>
                </a:r>
              </a:p>
              <a:p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Find the lower quartile of the empirical mean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|{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}|=|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|/4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0" dirty="0" smtClean="0"/>
                  <a:t>Output: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\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493093"/>
                <a:ext cx="9252520" cy="5248275"/>
              </a:xfrm>
              <a:blipFill rotWithShape="1">
                <a:blip r:embed="rId2"/>
                <a:stretch>
                  <a:fillRect l="-593" t="-813" r="-1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55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Complexity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-2262" y="1421085"/>
                <a:ext cx="9361040" cy="5248275"/>
              </a:xfrm>
            </p:spPr>
            <p:txBody>
              <a:bodyPr/>
              <a:lstStyle/>
              <a:p>
                <a:r>
                  <a:rPr lang="en-US" dirty="0" smtClean="0"/>
                  <a:t>Sample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O</a:t>
                </a:r>
                <a:r>
                  <a:rPr lang="en-US" dirty="0" smtClean="0"/>
                  <a:t>utputs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arms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:  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 (this is linear!)</a:t>
                </a:r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i="1" smtClean="0">
                        <a:latin typeface="Cambria Math"/>
                      </a:rPr>
                      <m:t>𝑄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(which can be </a:t>
                </a:r>
                <a:r>
                  <a:rPr lang="en-US" dirty="0" err="1" smtClean="0"/>
                  <a:t>sublinear</a:t>
                </a:r>
                <a:r>
                  <a:rPr lang="en-US" dirty="0" smtClean="0"/>
                  <a:t>!)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Apply our algorithm to identify the worst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arms.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-2262" y="1421085"/>
                <a:ext cx="9361040" cy="5248275"/>
              </a:xfrm>
              <a:blipFill rotWithShape="1">
                <a:blip r:embed="rId2"/>
                <a:stretch>
                  <a:fillRect l="-1173" t="-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24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67344" y="1709117"/>
                <a:ext cx="9057184" cy="52482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𝐾</m:t>
                    </m:r>
                    <m:r>
                      <a:rPr lang="en-US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:  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  <a:ea typeface="+mn-ea"/>
                        <a:cs typeface="+mn-cs"/>
                      </a:rPr>
                      <m:t>𝐾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  <a:ea typeface="+mn-ea"/>
                        <a:cs typeface="+mn-cs"/>
                      </a:rPr>
                      <m:t>=1, 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  <a:ea typeface="+mn-ea"/>
                        <a:cs typeface="+mn-cs"/>
                      </a:rPr>
                      <m:t>𝑄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2200" i="1" dirty="0">
                    <a:solidFill>
                      <a:srgbClr val="C00000"/>
                    </a:solidFill>
                    <a:latin typeface="Cambria Math"/>
                    <a:ea typeface="+mn-ea"/>
                    <a:cs typeface="+mn-cs"/>
                  </a:rPr>
                  <a:t> </a:t>
                </a:r>
                <a:r>
                  <a:rPr lang="en-US" sz="2200" dirty="0"/>
                  <a:t>[Even-Dar et. al., </a:t>
                </a:r>
                <a:r>
                  <a:rPr lang="en-US" sz="2200" dirty="0" smtClean="0"/>
                  <a:t>06]</a:t>
                </a: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:r>
                  <a:rPr lang="en-US" sz="2200" dirty="0" smtClean="0">
                    <a:solidFill>
                      <a:srgbClr val="C00000"/>
                    </a:solidFill>
                  </a:rPr>
                  <a:t>For </a:t>
                </a:r>
                <a:r>
                  <a:rPr lang="en-US" sz="2200" dirty="0">
                    <a:solidFill>
                      <a:srgbClr val="C00000"/>
                    </a:solidFill>
                  </a:rPr>
                  <a:t>larger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𝐾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the sample complexity is smaller: identify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arms is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simpler !</a:t>
                </a: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:r>
                  <a:rPr lang="en-US" sz="2200" dirty="0" smtClean="0">
                    <a:solidFill>
                      <a:srgbClr val="C00000"/>
                    </a:solidFill>
                  </a:rPr>
                  <a:t>Why</a:t>
                </a:r>
                <a:r>
                  <a:rPr lang="en-US" sz="2200" dirty="0">
                    <a:solidFill>
                      <a:srgbClr val="C00000"/>
                    </a:solidFill>
                  </a:rPr>
                  <a:t>? 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+2</m:t>
                    </m:r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=…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pPr marL="742950" lvl="2" indent="-342900">
                  <a:buClr>
                    <a:schemeClr val="hlink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Identify the first arm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 is </a:t>
                </a:r>
                <a:r>
                  <a:rPr lang="en-US" sz="2000" dirty="0">
                    <a:solidFill>
                      <a:schemeClr val="tx1"/>
                    </a:solidFill>
                  </a:rPr>
                  <a:t>hard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!  Cannot pick the wrong arm. </a:t>
                </a:r>
              </a:p>
              <a:p>
                <a:pPr marL="742950" lvl="2" indent="-342900">
                  <a:buClr>
                    <a:schemeClr val="hlink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≥2 , 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any set is fine.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:endParaRPr lang="en-US" sz="2200" dirty="0" smtClean="0">
                  <a:solidFill>
                    <a:srgbClr val="C00000"/>
                  </a:solidFill>
                </a:endParaRP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:r>
                  <a:rPr lang="en-US" sz="2200" dirty="0">
                    <a:solidFill>
                      <a:srgbClr val="C00000"/>
                    </a:solidFill>
                  </a:rPr>
                  <a:t>Naïve Uniform Sampling: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,  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log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factor worse</a:t>
                </a: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:endParaRPr lang="en-US" sz="22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67344" y="1709117"/>
                <a:ext cx="9057184" cy="5248275"/>
              </a:xfrm>
              <a:blipFill rotWithShape="1">
                <a:blip r:embed="rId2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1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Lower </a:t>
            </a:r>
            <a:r>
              <a:rPr lang="en-US" dirty="0" smtClean="0"/>
              <a:t>Bounds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5496" y="1421085"/>
                <a:ext cx="9001000" cy="53922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 there is an underlying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such that for any randomized algorithm, to identify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w.p. </a:t>
                </a:r>
                <a:r>
                  <a:rPr lang="en-US" dirty="0" smtClean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𝐾</m:t>
                    </m:r>
                    <m:r>
                      <a:rPr lang="en-US" altLang="zh-CN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</a:rPr>
                      <m:t>𝐸</m:t>
                    </m:r>
                    <m:r>
                      <a:rPr lang="en-US" altLang="zh-CN" b="0" i="1" smtClean="0">
                        <a:latin typeface="Cambria Math"/>
                      </a:rPr>
                      <m:t>[</m:t>
                    </m:r>
                    <m:r>
                      <a:rPr lang="en-US" altLang="zh-CN" i="1">
                        <a:latin typeface="Cambria Math"/>
                      </a:rPr>
                      <m:t>𝑄</m:t>
                    </m:r>
                    <m:r>
                      <a:rPr lang="en-US" altLang="zh-CN" b="0" i="1" smtClean="0">
                        <a:latin typeface="Cambria Math"/>
                      </a:rPr>
                      <m:t>]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𝐾</m:t>
                            </m:r>
                          </m:den>
                        </m:f>
                        <m:f>
                          <m:f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Our algorithm is optimal for every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!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5496" y="1421085"/>
                <a:ext cx="9001000" cy="5392291"/>
              </a:xfrm>
              <a:blipFill rotWithShape="1"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14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Matching Lower Bounds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401F9-D6D4-4FD9-BEF4-996033204379}" type="slidenum">
              <a:rPr lang="zh-CN" altLang="en-US" smtClean="0"/>
              <a:pPr>
                <a:defRPr/>
              </a:pPr>
              <a:t>19</a:t>
            </a:fld>
            <a:r>
              <a:rPr lang="en-US" altLang="zh-CN" smtClean="0"/>
              <a:t>/41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First Lower bound: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𝐾</m:t>
                    </m:r>
                    <m:r>
                      <a:rPr lang="en-US" altLang="zh-CN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,  </m:t>
                    </m:r>
                    <m:r>
                      <a:rPr lang="en-US" altLang="zh-CN" i="1">
                        <a:latin typeface="Cambria Math"/>
                      </a:rPr>
                      <m:t>𝑄</m:t>
                    </m:r>
                    <m:r>
                      <a:rPr lang="en-US" altLang="zh-CN" i="1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Reduction to </a:t>
                </a:r>
                <a:r>
                  <a:rPr lang="en-US" altLang="zh-CN" dirty="0"/>
                  <a:t>distinguishing </a:t>
                </a:r>
                <a:r>
                  <a:rPr lang="en-US" altLang="zh-CN" dirty="0"/>
                  <a:t>two Bernoulli arms with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𝜖</m:t>
                    </m:r>
                    <m:r>
                      <a:rPr lang="en-US" altLang="zh-CN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with probability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&gt;0.51,</m:t>
                    </m:r>
                  </m:oMath>
                </a14:m>
                <a:r>
                  <a:rPr lang="en-US" altLang="zh-CN" dirty="0"/>
                  <a:t> which requires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2 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 samples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Chernoff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, 72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</a:p>
              <a:p>
                <a:pPr marL="320040" lvl="1" indent="0">
                  <a:buNone/>
                </a:pPr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   (anti-concentration)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r>
                  <a:rPr lang="en-US" altLang="zh-CN" dirty="0"/>
                  <a:t>Second Lower </a:t>
                </a:r>
                <a:r>
                  <a:rPr lang="en-US" altLang="zh-CN" dirty="0"/>
                  <a:t>bound: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𝐾</m:t>
                    </m:r>
                    <m:r>
                      <a:rPr lang="en-US" altLang="zh-CN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,  </m:t>
                    </m:r>
                    <m:r>
                      <a:rPr lang="en-US" altLang="zh-CN" i="1">
                        <a:latin typeface="Cambria Math"/>
                      </a:rPr>
                      <m:t>𝑄</m:t>
                    </m:r>
                    <m:r>
                      <a:rPr lang="en-US" altLang="zh-CN" i="1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A standard technique in statistical decision theory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3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Decision making with limited information</a:t>
            </a:r>
          </a:p>
          <a:p>
            <a:pPr marL="320040" lvl="1" indent="0">
              <a:buNone/>
            </a:pPr>
            <a:endParaRPr lang="en-US" altLang="zh-CN" dirty="0"/>
          </a:p>
          <a:p>
            <a:pPr marL="45720" indent="0">
              <a:buNone/>
            </a:pPr>
            <a:r>
              <a:rPr lang="en-US" altLang="zh-CN" dirty="0" smtClean="0"/>
              <a:t>An “algorithm” that we use everyday</a:t>
            </a:r>
            <a:endParaRPr lang="en-US" altLang="zh-CN" dirty="0"/>
          </a:p>
          <a:p>
            <a:pPr lvl="1"/>
            <a:r>
              <a:rPr lang="en-US" altLang="zh-CN" dirty="0" smtClean="0"/>
              <a:t>Initially, nothing/little is known </a:t>
            </a:r>
          </a:p>
          <a:p>
            <a:pPr lvl="1"/>
            <a:r>
              <a:rPr lang="en-US" altLang="zh-CN" dirty="0" smtClean="0"/>
              <a:t>Explore (to gain a better understanding)</a:t>
            </a:r>
          </a:p>
          <a:p>
            <a:pPr lvl="1"/>
            <a:r>
              <a:rPr lang="en-US" altLang="zh-CN" dirty="0" smtClean="0"/>
              <a:t>Exploit (make your decision)</a:t>
            </a:r>
          </a:p>
          <a:p>
            <a:pPr lvl="1"/>
            <a:endParaRPr lang="en-US" altLang="zh-CN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CN" dirty="0" smtClean="0"/>
              <a:t>Balance between </a:t>
            </a:r>
            <a:r>
              <a:rPr lang="en-US" altLang="zh-CN" dirty="0"/>
              <a:t>exploration and </a:t>
            </a:r>
            <a:r>
              <a:rPr lang="en-US" altLang="zh-CN" dirty="0" smtClean="0"/>
              <a:t>exploitation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CN" dirty="0" smtClean="0"/>
              <a:t>We would like to explore widely so that we do not miss really good choices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CN" dirty="0" smtClean="0"/>
              <a:t>We do not want to waste too much resource exploring bad choices (or try to identify good choices as quickly as possible)</a:t>
            </a:r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482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526253894"/>
                  </p:ext>
                </p:extLst>
              </p:nvPr>
            </p:nvGraphicFramePr>
            <p:xfrm>
              <a:off x="971600" y="1196752"/>
              <a:ext cx="7488832" cy="1706880"/>
            </p:xfrm>
            <a:graphic>
              <a:graphicData uri="http://schemas.openxmlformats.org/drawingml/2006/table">
                <a:tbl>
                  <a:tblPr bandRow="1">
                    <a:tableStyleId>{35758FB7-9AC5-4552-8A53-C91805E547FA}</a:tableStyleId>
                  </a:tblPr>
                  <a:tblGrid>
                    <a:gridCol w="2072032"/>
                    <a:gridCol w="5416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>
                              <a:solidFill>
                                <a:srgbClr val="C00000"/>
                              </a:solidFill>
                            </a:rPr>
                            <a:t>OptMAI</a:t>
                          </a:r>
                          <a:r>
                            <a:rPr lang="en-US" sz="2200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US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=0.8,   </m:t>
                              </m:r>
                              <m:r>
                                <m:rPr>
                                  <m:lit/>
                                </m:rPr>
                                <a:rPr lang="en-US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=0.9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rgbClr val="C00000"/>
                              </a:solidFill>
                            </a:rPr>
                            <a:t>SAR </a:t>
                          </a:r>
                          <a:endParaRPr lang="en-US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 </a:t>
                          </a:r>
                          <a:r>
                            <a:rPr lang="en-US" sz="2200" dirty="0" err="1" smtClean="0"/>
                            <a:t>Bubeck</a:t>
                          </a:r>
                          <a:r>
                            <a:rPr lang="en-US" sz="2200" dirty="0" smtClean="0"/>
                            <a:t> et. al.,</a:t>
                          </a:r>
                          <a:r>
                            <a:rPr lang="en-US" sz="2200" baseline="0" dirty="0" smtClean="0"/>
                            <a:t> 13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2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LUCB</a:t>
                          </a:r>
                          <a:endParaRPr lang="en-US" sz="22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200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Kalyanakrishnan</a:t>
                          </a:r>
                          <a:r>
                            <a:rPr lang="en-US" sz="220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et. al., 12</a:t>
                          </a:r>
                          <a:endParaRPr lang="en-US" sz="2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rgbClr val="C00000"/>
                              </a:solidFill>
                            </a:rPr>
                            <a:t>Uniform</a:t>
                          </a:r>
                          <a:endParaRPr lang="en-US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sz="2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Naïve Uniform Sampling </a:t>
                          </a:r>
                          <a:endParaRPr lang="en-US" sz="2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6253894"/>
                  </p:ext>
                </p:extLst>
              </p:nvPr>
            </p:nvGraphicFramePr>
            <p:xfrm>
              <a:off x="971600" y="1196752"/>
              <a:ext cx="7488832" cy="1706880"/>
            </p:xfrm>
            <a:graphic>
              <a:graphicData uri="http://schemas.openxmlformats.org/drawingml/2006/table">
                <a:tbl>
                  <a:tblPr bandRow="1">
                    <a:tableStyleId>{35758FB7-9AC5-4552-8A53-C91805E547FA}</a:tableStyleId>
                  </a:tblPr>
                  <a:tblGrid>
                    <a:gridCol w="2072032"/>
                    <a:gridCol w="5416800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>
                              <a:solidFill>
                                <a:srgbClr val="C00000"/>
                              </a:solidFill>
                            </a:rPr>
                            <a:t>OptMAI</a:t>
                          </a:r>
                          <a:r>
                            <a:rPr lang="en-US" sz="2200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US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033" t="-7143" r="-787" b="-330000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rgbClr val="C00000"/>
                              </a:solidFill>
                            </a:rPr>
                            <a:t>SAR </a:t>
                          </a:r>
                          <a:endParaRPr lang="en-US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 </a:t>
                          </a:r>
                          <a:r>
                            <a:rPr lang="en-US" sz="2200" dirty="0" err="1" smtClean="0"/>
                            <a:t>Bubeck</a:t>
                          </a:r>
                          <a:r>
                            <a:rPr lang="en-US" sz="2200" dirty="0" smtClean="0"/>
                            <a:t> et. al.,</a:t>
                          </a:r>
                          <a:r>
                            <a:rPr lang="en-US" sz="2200" baseline="0" dirty="0" smtClean="0"/>
                            <a:t> 13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2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LUCB</a:t>
                          </a:r>
                          <a:endParaRPr lang="en-US" sz="2200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2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200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Kalyanakrishnan</a:t>
                          </a:r>
                          <a:r>
                            <a:rPr lang="en-US" sz="220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et. al., 12</a:t>
                          </a:r>
                          <a:endParaRPr lang="en-US" sz="2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rgbClr val="C00000"/>
                              </a:solidFill>
                            </a:rPr>
                            <a:t>Uniform</a:t>
                          </a:r>
                          <a:endParaRPr lang="en-US" sz="2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sz="22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Naïve Uniform Sampling </a:t>
                          </a:r>
                          <a:endParaRPr lang="en-US" sz="22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1076783" y="178384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527DC"/>
                </a:solidFill>
              </a:rPr>
              <a:t> </a:t>
            </a:r>
            <a:endParaRPr lang="en-US" sz="1200" i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2" y="3000429"/>
                <a:ext cx="7704856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latin typeface="+mn-lt"/>
                  </a:rPr>
                  <a:t>Simulated Experiments: 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No. of Arms: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=1000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Total Budget: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𝑄</m:t>
                    </m:r>
                    <m:r>
                      <a:rPr lang="en-US" sz="2000" b="0" i="1" dirty="0" smtClean="0">
                        <a:latin typeface="Cambria Math"/>
                      </a:rPr>
                      <m:t>=20</m:t>
                    </m:r>
                    <m:r>
                      <a:rPr lang="en-US" sz="2000" b="0" i="1" dirty="0" smtClean="0">
                        <a:latin typeface="Cambria Math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</a:rPr>
                      <m:t>, </m:t>
                    </m:r>
                    <m:r>
                      <a:rPr lang="en-US" sz="2000" b="0" i="1" dirty="0" smtClean="0">
                        <a:latin typeface="Cambria Math"/>
                      </a:rPr>
                      <m:t>𝑄</m:t>
                    </m:r>
                    <m:r>
                      <a:rPr lang="en-US" sz="2000" b="0" i="1" dirty="0" smtClean="0">
                        <a:latin typeface="Cambria Math"/>
                      </a:rPr>
                      <m:t>=50</m:t>
                    </m:r>
                    <m:r>
                      <a:rPr lang="en-US" sz="2000" b="0" i="1" dirty="0" smtClean="0">
                        <a:latin typeface="Cambria Math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</a:rPr>
                      <m:t>, </m:t>
                    </m:r>
                    <m:r>
                      <a:rPr lang="en-US" sz="2000" b="0" i="1" dirty="0" smtClean="0">
                        <a:latin typeface="Cambria Math"/>
                      </a:rPr>
                      <m:t>𝑄</m:t>
                    </m:r>
                    <m:r>
                      <a:rPr lang="en-US" sz="2000" b="0" i="1" dirty="0" smtClean="0">
                        <a:latin typeface="Cambria Math"/>
                      </a:rPr>
                      <m:t>=100</m:t>
                    </m:r>
                    <m:r>
                      <a:rPr lang="en-US" sz="2000" b="0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Top-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b="0" dirty="0" smtClean="0"/>
                  <a:t> Arms: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latin typeface="Cambria Math"/>
                      </a:rPr>
                      <m:t>=10, 20, …, 500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Report average result over 100 independent runs</a:t>
                </a:r>
                <a:endParaRPr lang="en-US" sz="2000" b="0" dirty="0" smtClean="0"/>
              </a:p>
              <a:p>
                <a:endParaRPr lang="en-US" sz="2000" dirty="0" smtClean="0"/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Underlying distributions: </a:t>
                </a: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914400" lvl="1" indent="-457200"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~</m:t>
                    </m:r>
                    <m:r>
                      <a:rPr lang="en-US" sz="2000" i="1">
                        <a:latin typeface="Cambria Math"/>
                      </a:rPr>
                      <m:t>𝑈𝑛𝑖𝑓𝑜𝑟𝑚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914400" lvl="1" indent="-457200"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=0.6 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=1,…,</m:t>
                    </m:r>
                    <m:r>
                      <a:rPr lang="en-US" sz="20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=0.5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𝐾</m:t>
                    </m:r>
                    <m:r>
                      <a:rPr lang="en-US" sz="2000" i="1">
                        <a:latin typeface="Cambria Math"/>
                      </a:rPr>
                      <m:t>+1, …, 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endParaRPr lang="en-US" sz="2200" dirty="0" smtClean="0">
                  <a:solidFill>
                    <a:srgbClr val="C00000"/>
                  </a:solidFill>
                  <a:latin typeface="+mn-lt"/>
                </a:endParaRPr>
              </a:p>
              <a:p>
                <a:r>
                  <a:rPr lang="en-US" sz="2200" dirty="0" smtClean="0">
                    <a:solidFill>
                      <a:srgbClr val="C00000"/>
                    </a:solidFill>
                    <a:latin typeface="+mn-lt"/>
                  </a:rPr>
                  <a:t>Metric: regret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00429"/>
                <a:ext cx="7704856" cy="3877985"/>
              </a:xfrm>
              <a:prstGeom prst="rect">
                <a:avLst/>
              </a:prstGeom>
              <a:blipFill rotWithShape="1">
                <a:blip r:embed="rId3"/>
                <a:stretch>
                  <a:fillRect l="-1029" t="-786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9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Experiment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~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𝑈𝑛𝑖𝑓𝑜𝑟𝑚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754"/>
            <a:ext cx="9144000" cy="299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2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=0.6 </m:t>
                    </m:r>
                    <m:r>
                      <m:rPr>
                        <m:nor/>
                      </m:rPr>
                      <a:rPr lang="en-US" sz="22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C00000"/>
                        </a:solidFill>
                        <a:latin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sz="22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=1,…,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𝐾</m:t>
                    </m:r>
                    <m:r>
                      <m:rPr>
                        <m:nor/>
                      </m:rPr>
                      <a:rPr lang="en-US" sz="2200" i="1" dirty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=0.5</m:t>
                    </m:r>
                    <m:r>
                      <m:rPr>
                        <m:nor/>
                      </m:rPr>
                      <a:rPr lang="en-US" sz="22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C00000"/>
                        </a:solidFill>
                        <a:latin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sz="22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𝐾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+1, …,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2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i="1" dirty="0">
                  <a:solidFill>
                    <a:srgbClr val="C00000"/>
                  </a:solidFill>
                  <a:latin typeface="Cambria Math"/>
                </a:endParaRP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6842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3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87579"/>
            <a:ext cx="31227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99246-390C-4042-BE19-60E1D5BF357F}" type="slidenum">
              <a:rPr lang="zh-CN" altLang="en-US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6021229" cy="18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RTE data for textual entailment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(Snow et. al., 08)</a:t>
            </a:r>
          </a:p>
          <a:p>
            <a:r>
              <a:rPr lang="en-US" dirty="0" smtClean="0"/>
              <a:t>800 binary labeling tasks with true labels</a:t>
            </a:r>
          </a:p>
          <a:p>
            <a:r>
              <a:rPr lang="en-US" dirty="0" smtClean="0"/>
              <a:t>164 workers 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" y="3948447"/>
            <a:ext cx="9150886" cy="290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53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808" y="1124744"/>
                <a:ext cx="8877672" cy="5248275"/>
              </a:xfrm>
            </p:spPr>
            <p:txBody>
              <a:bodyPr/>
              <a:lstStyle/>
              <a:p>
                <a:r>
                  <a:rPr lang="en-US" dirty="0" smtClean="0"/>
                  <a:t>Empirical distribution of the number tasks assigned to a worker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=0.9, 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=10, 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=20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8" y="1124744"/>
                <a:ext cx="8877672" cy="5248275"/>
              </a:xfrm>
              <a:blipFill rotWithShape="1">
                <a:blip r:embed="rId2"/>
                <a:stretch>
                  <a:fillRect l="-686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604867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4941168"/>
                <a:ext cx="2520280" cy="164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A worker receives at most 143 tasks </a:t>
                </a:r>
              </a:p>
              <a:p>
                <a:endParaRPr lang="en-US" sz="1800" dirty="0"/>
              </a:p>
              <a:p>
                <a:r>
                  <a:rPr lang="en-US" sz="1800" dirty="0" smtClean="0"/>
                  <a:t>SAR queries an arm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</a:rPr>
                              <m:t>𝑄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/>
                                  </a:rPr>
                                  <m:t>n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 times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41168"/>
                <a:ext cx="2520280" cy="1643207"/>
              </a:xfrm>
              <a:prstGeom prst="rect">
                <a:avLst/>
              </a:prstGeom>
              <a:blipFill rotWithShape="1">
                <a:blip r:embed="rId4"/>
                <a:stretch>
                  <a:fillRect l="-2179" t="-1859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3888" y="4941168"/>
                <a:ext cx="2520280" cy="1891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A worker receives at most 48 tasks </a:t>
                </a:r>
              </a:p>
              <a:p>
                <a:endParaRPr lang="en-US" sz="1800" dirty="0"/>
              </a:p>
              <a:p>
                <a:r>
                  <a:rPr lang="en-US" sz="1800" dirty="0" err="1" smtClean="0"/>
                  <a:t>OptMAI</a:t>
                </a:r>
                <a:r>
                  <a:rPr lang="en-US" sz="1800" dirty="0" smtClean="0"/>
                  <a:t> queries </a:t>
                </a:r>
                <a:r>
                  <a:rPr lang="en-US" sz="1800" dirty="0"/>
                  <a:t>an arm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</a:rPr>
                              <m:t>𝑄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800" dirty="0"/>
                  <a:t>  times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941168"/>
                <a:ext cx="2520280" cy="1891865"/>
              </a:xfrm>
              <a:prstGeom prst="rect">
                <a:avLst/>
              </a:prstGeom>
              <a:blipFill rotWithShape="1">
                <a:blip r:embed="rId5"/>
                <a:stretch>
                  <a:fillRect l="-2179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 bwMode="auto">
          <a:xfrm>
            <a:off x="6145862" y="3831322"/>
            <a:ext cx="576064" cy="7920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5" descr="data:image/jpeg;base64,/9j/4AAQSkZJRgABAQAAAQABAAD/2wCEAAkGBxQTEhQUExQWFRUXGBwYGRgYGBoYGBocHR0aGBgdHRwcHCggHBolHBwYITEhJSkrLi8uFx8zODMsNygtLisBCgoKDg0OGhAQGzAlICQsLCw0NCw0LCw0LSwsLCwsLDQsLyw0LCwsLCwsLCwsLCwsLCwsLCwsLCwsLCwsLCwsLP/AABEIAOAA4QMBIgACEQEDEQH/xAAcAAACAgMBAQAAAAAAAAAAAAAEBQMGAQIHAAj/xABAEAACAQIEAwYDBAgFBAMAAAABAhEAAwQSITEFQVEGEyJhcYEykaFCscHRBxQjUmJy4fAWM4KS0kNTsvEVosL/xAAaAQADAQEBAQAAAAAAAAAAAAABAgMEAAUG/8QALBEAAgICAgIBAwMDBQAAAAAAAAECEQMhEjFBURMEImEUMqFCgbEjM1Jx4f/aAAwDAQACEQMRAD8AFmsg1qKzXgnrGwpb9pv5jTEUvYeJvWqRFM1utaVIop0EkWtxWoFbgUQMzUiLJjma1iiuH4sK0EgTsSJg+2tctsD0POH2TbGW4A3LQE1JjcX3cHMotjTKEbP6CNB8qHOPtrAuW3YnRigWB9zR86VYn9s47u1kid9SekzIHoPnWr5IpUmZ1Ft7J8RjVuEMLd1YmDJM+qfD99TYc2x8SuJ8tPkv5UGudW7srbG0sJjzEAjWiXwwn/NTzAJH/wCjFK5JdjIh40A+VEJVdyV8JJ5cuX97VDh+Cfvv3nQOA0V6/goBYNmHIAsT/wCQBonBXXRRmtKRyJYz89aCl5Ss52LLuGtF4UCB+7EHrqT+FEWLNtLtuQ4mdZGUCDy0O5HLnTK5xBBGa02vQBh7zH3VXGzyzsypJkSoKjygjT510Xb6A+hpieHENmERGuv9/wBil2LwgYEEqs6SIn61opvOQwKgfwifvppwrDG4YYbc45+9NPC27sEMtKihYux3VwpMjkeo5VhWpp2gsk37gjRWKD0B++l5s6ab/fWWWmbV9ysnstpRKigsOaOWiKYitLuxqWoruxooAaP8m0f4B9woQ0Yg/Y2/5F+4UGazvsYxXqzXq44fAV6vAV6lAZoB/ib1o6aBb4m9fwFPAB4VKlRCpkqoUT2LLN8IJ9KmbDkGDv0n74296sHZWzbKkEeP4tZ2Og05j86Y9ofDZhMo8QJGgkenrFVWCUo8kyEsyUqopTUz7OC4XOVQy/amPbWJ9qB4bw9rj5Zjqfv9at+Dt90AqAFRuOfrruaOGD/cw5ZJaIruEYnaP9I/P8aDFpVkOu0yZkff0otMWS/jRiJ/dIA+RJNTtYW5MqkToIIb3n8q0RUPCISUl2LbbYZmXKod9lAAI89pj1o/F4DwliQsCYABA+4mpcDhbNl2MKGbnpIHT0ovHWDdQqp3gg8uvyp+KoTk7K1izbVVLAiWElSQYg/0og2FdreRCwEyzRrsAd5IFEYLhxLFbtskQRrt6g/PahXwZsAziCiAkrmKrPry+VIo+x7N+ILlIGdVJMDwjU7wJ5xS84cBWa6yheZYR6a1Be40MywVu7yYgj0bQfftWuMvC6UUyqoZyyDJ8/bb1oOS8HcX5NsNisqxbVHUncbz7E6UQ3GlQjMpU9IJ+sAV7CZy0C3lEQdQPQggfT0o/HYcZRmgco+InyHMn2ottqwJJaK2llW7y9AYNc2M85bn5R86049whFtDE2oVNnUnYzAI6jyplxO0VCLGUQW8vEYEnrAHzr3aZbaYK2L2qzOWYZmghQPmTPKKyuPKUomiMqplC74FpXajbbUoYgNpoDqNZieX4UdbJABI069PWkqtF2gyoL50PpUmaRpUF46H0NFAGzCLaD+FfuFAvR+I0AHkKAes77Ca16tZr1GjixV6sCs0qFM5aBu/E3r+Ao6aBvfEf75Cnj2cYFN8DZSA2+m52HXT160oUVKLYkVWMkn0CSbQ3wqPcuRbJUAHM4JGh5DrtRmN4ZcUHKxZTyJ1+dS8DdSkLoR8XWevp+VS8b46tgBQM91tl5AdW6Dy51p4xcOUjPcuVRE1nBXHzEDVYmdDPvzq0YHDZUCtdznqAZ+u486XdnhcvqxvCFOxAifICNh1/rT9bBACqFyjafypsMElaBkm26ZqtlAIUEeZ2++q7fxDfrnhnIsLv5eI6c5Me1NMXgRcOcQ+05TofNRO1OeG4K0BognnmAJ/p7VauRJtoTXZDHVV5liSx20gHQe81BeuhSqLcYu+sgzC8yAojXYadelY49hLTq4KSZkSxSDPVYilnBsMFgk3gY84j1aZ669KlKe6KqDqxxisTmOTx6EGZVfQ7ydecUpfg6u5NwwCdAJLR/Ex1NM8PiERmIFxyd2c9PU1luOWo1DAdRBB8hlJP0qc5uzlFoqLcCu4W4blq536t/07jEONd1A0Py9qzYxliXZRct3lIzKyLJJnnp9YMA04xGNDu5QMGIyqxBErzEAg9fnyoZsHMBBbR+oBB++aPLXQyjs3wXEUEjO7Hrk2PSZiR71gAO2c97J2YtHtlB2pjf7Kmzb71oe5qXCKJ1AiJJzHqfTpS+zdZVJugLroupePMRH3UJNp0wximrRMcGbinaBA8WaevWYG+tLuNdnLuLKG5eVRbXKiqhI66kvvsJjlTDDcV1KqjMN5EfdNE2eKW2MZoI1IOkcvSkcmduL0UDjnAf1c28pZyxIMgco6e9a4i0UthmUgOcp+/wCv51ae12IVbaXJBAbXXqOX99ard7iyYm0UDKoGrZp0A1kaUIq0U5t1ZFh0LkKgknYCo76wGB31FF8H4h3YyWIafie29pnOuggtKiNYj3JqWzZ764QbVzqzMYH03NBxfVB5r2SYx9aDJrbjWFuD/L0I1jTxD1IMVW7HaKNGQn0IP5Ck/TTatHfNAfT516k3+Ik/cb5j869Q+DJ6O+WHsvIrIqJWqQGs45tQV4+I/wB8hRc0FePjP98hTQezjK0QlDinXDuGFoZ5C/U/kKsouTpAcklsGw+Ia2wZNx8iOhqROCOT3lwlmfxE6aTsDr0jSKnxGW7dVbS+EHIWHPXf0GutWCwhIhoLroxHPoT6jX3qsOKT5bSIzk9ULeBWWt3N4nSOvl5mn/7VhBGhOuXmOmtDXuHrlBzLJjTeD+dNcO5VRmOaNJ61pjGHjog5S8gLYQ2pdCxYiNWJAG+inTlyoNDfDBu8Jg6DYe4AinVtBdnNsDGXr6nn6betQcZFqzbzOYkwomMzchr/AHFCePVxegqXhi3GDvHBOiuwzDaDI67gn8aZXMIsRr7f+6UYPhlonv7zJcuciGlVjksTEUzdwFzZiQBMKpJ+v9NqMI6tnSl6FmKwhnmB0JJB+tRXDlVjqmkGI+h6+dGpjBcAKZu6nxEiCem5kbg7UBxfeFYEDprXnZPo5/LyUtfyXjm+2mjfA2bYnxHMRqzMTPPcnbnRtrDqjC5BaBtoRO4Oux8xpt0pZgLkMpI57VDd4Mhe43fXHU6qt12aOe7H2r0U6RCrY4OK74jWecTOnsak4soWyXYqAo/dmTsBz3PQVWhhbNsg5ZPLKZ+RopGe4R8YXzadevlXXapnVTE1/HWoLMCI/gePbSfnS48TwjK0RGoIIyE7z8Wsegq18RwkWzOukAE9fYk1UsRwJR4jB+/6ipR+nguxnll4KjxS0SqFYIzERmJJOhBgxpvWzJ3WHYn4rhCD31b2ygj3qwXuE5iI0Aga+Z3nbpTvG8Gs3LQtsohRoec9Z3B/OqLul0c5WtnObHZ261tbqtbk6hC4VxrpvA1Gu/On3Z3j16z+yxFu4y6jOAXYT13zD0286W8W7PXLMtbOZFG8+ID7j7UkLNIljy5mr3yI8aVlp7a9oVf9jZaV3dxz/hH4/LrVOqa8SSZJIHUzAnlNS4qwABAMwCdfLXemTUaQODlb9As16sV6qEjqq3K3FyhAa3Br5+j2KCM9CXm8R/vkKF41xTuED5M8sFiYiQTOx6fWkf8Ai0SSbJnyux/+KtiwTltLRKeWMXTL7gOG5ll5BOw/P8qNv3rqWe71YbZgPFl6R15TQ3Z/ja37Hele7VRrmysI5nN3o9NQKmHaXDXWyYcXbhHxG3bzqD/NnCj0k1eMHuK0ybmntjfhjoEQKhUQNOY8qYDEhdoUbTrH01JoOypC5lGcag/ZIIMMCOoMih8Bh7zXe8vHKgGkQRHSMpMf3NPxWNfatk9ydseXMWoA8YGbbM0efMTQ9jiSO2SQW3IMrAmJ8YFFHCTqsDzEVHa4YoYFiWjqdKnKbbX2hSVdhtqzAlh8tvoTUXEsNafK90A5fhza/TmfrpQ3CbKZjcNwBTJUZjABO8T6/Oi7mGsPcDyjvtOaSPQcvatONRcdInLTPWnzHRPDEabjyI2AoS53iE90iLOssSxPsIA+dMcYAqxLTuFT4m8vIedDYU3WBlVWeTMXgDy016knWuyRk1SdM6LXdCZ7CSDcNsGepnXeJJIrFyw7wQUnYEsYb00nbl60yfhlu47eIMw0OkkegOgHt1rOG7O2w0nNPKHYfQECpY8Mk9uyjmivcSwRtLJvJbnYghtd4XONdqhPeG2IuZv42Ak/WDTHjGFwlh8pjvW1CKZuEGYJnYaHUnlSTifDmuBVtXO5yk55vAkDTkW0Mz0oyxW9nc6Rvw+3cTMznODzkCPYJNSXeIszZQHUdZUE+gImPlSW9cvFu5LXbgQiWypy/iMkj16eVOreOvRDobk/DoA3vqJ+U0HDiqTOU73QbhrV0Ai3BDAT3wZj5bGeu5PtXsTg3iWFsxvlVl9d2OlI3vsXjuQh80IJ96aYXA3tGFzJzyK0j3B3oPIorph42R4rBh7bJkIzAieh5GNOdVPidy9hrai5FyGgsgIgaxIO5n5xV0x124QQoAJ0/wDVUniljEAOkvdmSV2JjrAhhIiPKg8sGxoxdFc7Q8ezoLVtvCYZ2HPmB6Dn7UhVpqycJwFsjvQJJ+yfsHmI60VjLqATcRWXbVQT7f3yrSskY6SI8JO9lSB0f06TzHPlRGPJkyIHLzozjX6sJFpZf95WOUfeCfIUsv4gt8UbRVNtp0JaimrIq9XqxVSJ0qKzUYu1nva+ePYFXa0zhx/OPxqm1b+1LzY/1L+NVAV630X+3/c8/wCp/edl7H8Nw+I4bbsvkuiAXAMEMTnAYoQZG28wNas3C+GJZWFAtovIAKBXPP0QuO+uWrdwM1xA5BUgLkMaa+I+Py2rq9vhs6XGL67QAJ9BVWhE9GtvAEnMjZFZsxGWS0gA77HSZr2GVjbAvZS3OBlG+mk9I96agnpQCmDcLHw22JY/wmCu3TX5UHGgp2ZTEciI5Agf1qXF4clSAdx8xWg4phxYNwMDbncjc8t48oNL+H9qLFxWYnJ3fxAzt5aeLQjQa6ilai9MOzNnhhVADoNfT+gqfBYFfiUjQx4ZGvoDHzFLL3FbmKyi0h7o6g5gCwHMwDGvL51YrVkIoAygkCRE6+cRUIYIqfKPQ8pOtkVtWkxz50NxDEtaWSQCdBoSZPQc+tMjfRQSxgAT6+lUntBau3y9/VWtiLSxIE/idNfyFWyVVIWO2KuM9pcRZUCwrjU+ILmLnnIg+XzNG8I7fvcVM1qSU8RkiHkxAynwkR9aL4h+zSAFJYhUJkQApOu+sjkI1qr9mXTv7oulVlvDOimBJ123J+VShN9FZQ8htrgr3rrX793LmMkz8hJ0A5AVYEwNjLlt3RrGoiJ0jUCJnaaHwuOF+4Ao/Zj4fP8AipzxHF90mS2qtdceFTsBzY+X3/Om4ri9iNtsFwfZu3b13cmcx1PnrvW+Ja3aYB28TwANyNdD5DXes4fHXRagqO8AgEtM+Z01pCnBbjObju2Y7mTJ+WwrPxlFqkVS5XbG2Jt21MPcUHoW/A1oeKWzpaVrh2zZQq/7m39gagfCJaCpbAzudyAYA3J8uXvXsRYKGAN9o2/pFV57oVxSFWIxmJt3fGFyEkhQpYgfzgRI9KhxGNsYdZAJO/hEn1PIU9a0rrlJL+3hXzloqk8VcNlW0fDqDz10Oh15detReKDeh1JguJjEM+JthLC2yBcJMtcLTAyCBMAnNyy7mIpLisSL6MyT4ASVO5EasPT7qi44r2F7skTcE6fugkff+NK8LiCgBUwwkg6Vqjj+xMRSXN0Cj8KecGP7G4Tzb15D86S3XkkgATyGw8h5U04XdAsvrrmPP+Fatl/aQxfuMfqw/dX5V6s/rK9a9Wb7zd9paYrIWvA1uHrzSggxuPs3GazeNxAr6sqh9j0kR9ateE7EcL7lLz42FdQwz3UtnXyiZ8q5zxX/ADrv85++mfY18KLzDFWjdDLlRQpY58y8l1Jia9rHBRgqPNnNyk7Or9j+H8Mw797hb1otBUsbsmOYhjp106VZMZxqyrZTdunTMe6TOAOpZUMfOqf/AIPw5u27qIbNtU8VpQQ7NJMmScvhjw7mOVXW0tuxbUgAAkBQomSdtfPqaHfkNfgqn+Lbb3stoXDbHxXLxJnWPCC0bDpNMMLiQwuMC90zoJGQNsGyiByBGk6DakXEeFW7V4d0ue1f/a2ZU3EVtmX0BiNtCKu3Dmy21Tu1BgZsugnnoBWW25U3ReSilaQow2Kfuu7RQ5A8SXBuNj4VDFhHQwJ5VjG4bCmGfDMilVAYNlXQyoUI2rcpGseVM8RgLi3Rc/ZkAnQK05TAABE6855wNqlxvZcYq23eO6MdEIJkLvqG1EnkI2GvS0cbSpfySc1dsg4bwGyCHRCN2AkwM28CYg9NRTC9gnZ0+EIpzQSQSw225CjeHcJVAttXYBBGhkn1JB561n9VZXKm4x5iY2+VF4V5Bz9CrtPxNMMouuIQnxncjoQOvpXP+O/pOXK1vDo2WILnwsf5R9n1OvpTT9JOIb9SuMzMe9uqltSZAXefUqra+dcadp32Gtafp4Rywc370SyTcJUjreMxxvYW1dUn4fFqYBAKtp1ma5xb40TMpzPP+lfQ/ZDBlOH4O08yLSlgd5Zc5B9ya+de1GH7rGYpIgLfuR6ZyR9DUsX0kJSfPaKz+pmkuOi2djuP3A5Nu2HVYzITB1mCp5HQ1Zuz/Z/EYy6cWb122xYgjdVjULE/DECI/GqF+j8r+ti1duPbW8MgyNlLPPgUnfXUaRqQK+juDcNXD2UtIWIWdWYsxJMkknc0r+mlDK4/0+A/OpQv+oTYjhISGJk+kD76T4m8okIl1j/AhPuCRln51dsXg1uRmEldunyoW8gBidelNODa1oSMypcNwDgl7gJdxrocqgbKOn5k1PcsGTAKnzkD61YDbgg1F2h4rYwto3sQ4RBoOZYnYKBqT5Co/pl7GeV2c37V8Ua2v6vaTM7/AB6wAp5TB1PToPMUv4MRGV7QQ6HR8wJ13kCDqan4n+luwVfusHcLR4GuZYnkWAmB6E7VUV7fkrFywGeZz94Vb0jLFGOBxC8iaGnbhLT2QpKi6NbehzNtmHpAI5iY2iqDbwbtqFJpx2g7Q2cS1t/1bu3RAhYXiS8fCT4R4t9fTpS+/Zu3E73UoZ0mYjTUfjVlyiTfGQJesFd4+YJ942qOibdoeGdQfaKxiYVpAEQNPbzplPwdLG0rB6xV07qx+4Pr+dZpflfoPxL3/H/oTbat5qXg+Ht3LgW4xWdojU9CTtVuXsnaPN/Y/wBK8qGGU9o9HJOMXTOL8X/z7n81W39GHDMUb4v2LJe3rbuN3ltQAdzDeKRoYG8bwTTrtZ2WwllZY3GuMdFtquc+rEQojrTP9GHD8JZsYu/dtw0qhD3czC2SCCsKpBzxqP3RBHP0o5I8eL7MEsbvkui/4ThwG5nyGv1o4YFLi5SiuszDQQCDI36Hb0qpW+1dhZS2SyzMLLMBv4mYyx9TTLCcZt90brYm3ZUGH1lwdwMumsRtPOjBw6QJ8vJL2nd7fdd3h+9IcyGUtCwuo8QG56/ZqC/xtLYxchFay0WwNM3hB1B5ZpEj8KT8Y/SLZWyVw6XbzRAdkdTm6gGD01Me9c9xnGLt25na07HNPigeoEmRUMrcXp9lcUOa6OwcF4yblu4e8TOuQ5WBBA0LHfziBsRRv647SJ26So1/0/jXLLkNmYNcUnX/ACi3mBCuNtBvGnSnPBLmLOVruKKqQDCoWMdPExA9YO1JjyOqv+Rp4lZdv/lEQgMyqToJYDXykjWo+K4hjaBBlhoDI15QYPOY955CpsLxSwQAbk+ZRgffSKjx3EcOwyyhB55isfMVSVNfuRNLfRzbt5a/WEZjef8AZhmRNAgO2XLlBJ0id/nFUDgHD7jYmyGssQXByurBWjWDpqNNY5TXc0yW2DWrmHB2OYFzEzuX38hHxGi2xtvvBdNy0zhMg5KsmXIGbdgEBM/Z5azTHlcY8bBOCcrod4ByqLmkkAAs5GZupIG09BtXB/0rcEurxK6yW3db0XBkUtyyttOuZSfcV0LEcdW04F17J5/s0JyifU0/4NxexdAZbob+EjISf5SJPtTwyq6TFljdXRzP9F/Z9lxK4jFI9o2wLllbilRcJzLmlh9mAYGslT69tbi6Bcx0+o+dBY3GMRHduQf4TVR4zaIWVa7h2O5ZTctt0mdFjXodTS5s8rtHY8capln4p2qtKAqkq76KcpaDtEAHxTprtU+FWInXQCfvPvXKuF9kXuYy3jLt8XgrB1W2jsNBC+P4RDQdyTBrrNkDKKOOTlts6SS0kFTyOxqv9tsCz27bomdkcaQSQIaYgE75dulP7S1jF2FuW3RwcrKQYJB23BGoI3BGxp5K1QidOzm9jF3kMC1rzLuLYnmIcK30jWo+J9oL1oCbIM886soP+mT91c44jwDiloM728RlEmc2cx1ORjy3qv8A67d37y5/uNIsbrsfmvR0rj98YqyLQKo8EgnRc2+sbHfXlPOqHax1y1mQZSAAAZkAwCxEbyZPvQIxt3/uP/uNHYSzh+7Us1/vTOYKqsu5iJjlHOu48VsMXyerNUsswBGU6HmJn0OxoTH2mB8QI0H3VObevgLR5gA/IE1uLYQZn/8AdIpcWaJQ5x3oC/W2616t+9t/uH516rW/X+DLxX/JfyW2mfFO2WIt4TLbOW4IHe7tlOmg5N/F+OtLKA46P2Lf6fvFeVgk1NV5aPTzRTg78JjLHcZu2cJhbikMziGLy06STMgzIpP/AIyxH7tr/a3/ADqXjTTw/B+R/BhVYFbcWKEk7Xl/5MGTJKLVPwiw/wCKrx3W1/tb/lUqcevHknyP/KkFlZgDUkxA3npVt4l2PxmFQXLthshUMWXxBJ5PGqsOfLzpcmGC6iaMM2+2Dnitw75fkfzrBxrdF+R/OgluaCsNfrP8a9GpMMOMPRfkfzqK5ij0X5UOL0yYOm/QchPTXSou+pli/B3InbEE8hUTXj/c/nWpatetOooDZh7prQ3a9crVhVUkTdnjc/vWtWbyrFYNMkhJNhWB4nesmbN25a/kdl+cHWrP2O4ndxWLyYnEXbodWAS45KOdDlIOg0BMrBldCDVOitrbFSCpIIMggwQeRBGxok2rPocYx7SqrJZt2xooEIo8hrW9ztLaWBkY/wAuo+sVwPhPE+6vC64NwwRJMsJ5gnnHXrXWuB91ikVrLhwAMwBMg9CN1/veuXLwRlFIfY7j6my/dF1cgZdI6c56TWuA7QOygOT+dZXhB3IAXmSYgcqBxWNw1gEl1dxMLbOaTykjRff60W2tti0n0Vj9LPagraGEtnxXBmukck5L/qO/kPOuSg027TXHbE3XuGWc5vYgQB5AeEelKaeLtWBqjzGsitGqe2u1F6BBNujIvsjaH25VFccvJYzFeu7msJs1FJVfk6TbfG9bNK9Xq9VCJce/FeuOjCDBHQiRSz9RP7zf37Vk4Ej7TfT8q8fhH2e5b9B/aFJwthUH24AA65tAB58qV8e7J4zBqj4iwyK+x0IBn4WInK3ketP8FxEYUYK+yhxavhiGEyAXk/zAajzAr6Cv3ldUuKcyXAGUjYgwyn3EGtn037P7s876lfect/Rh2GGHy4vFoe9IzWrZH+WOTMD9s8h9n126jbxKEQxHmDoPrUd2zm1oXH3ERfF8XIc//VWbrslXIV8U7E8MclnsLmbWLbug9YVso+VIsZ2J4fbZWSzmIM5WuOy+UidfTyq0YfG2tnBA5zrPypcuEdy3drKzzZZ99Zrz/qss0v8ASV367RpxXf3NhfAuDYQWrlhbCLbvAlwPtTuJOuk6DlGm1cL7ZdnXwGKew0lfitv++h2PqNj5j0rvWE4bdUqwZQQZInroRp8/ag+3fZteI4V0XL+sWpe220GNVJ5KwEeoU8q14nKUFyVMnz4S09HzrnNSBtah+lZBrmjTGRK5rR96xNbsK7obsjrMaV6to0rgUYC1gLUi1gc6FhojIqXB427ZcXLLtbcbMhKn003HlUdEYHBtduLbXcn5DmT5CmsSUTq2P4h3tq217EAyimGcAagHbrVYxWNsqdL1s+jA/dVc4z2fuWPFGa3yddv9Q+z93nSikcEyaVLTD+0V9LjqyNm0IMT1kbjzO1KophgeGXb2bukLlQCQIG5gbnfy8qExFpkOV1ZD0YEH61SDS+1EprdshiiLQ2qAmjLK6D0ozeh8EfuAru9ag1m5vWtXj0ZJP7mer1er1EUv9zu1+J9ekifkKEuYq3yUnz2/Gnf6mpGo09h9aCv4SwNiSei6/U6fWvDuL6R7Kk/LEXHHnDp/N/yrtX6KsZ3nCMPJJKZ7evLK7ZR6BStcZ4/bi0BtqPPrWvBON4hLORLzoqtACnLy8tz5mtmCXHG3+TNnhzyJL0fQH/zyzBOQjQhhsRS7GZGlhc39D99MOxXElv4HD3DBOQK2muZfAxM8yQT70diEtc1WfQVV43JXZBSUXVFPNsRJ0IMAjnzGnpQWB46UvAIczDRgNvMVacUlsfZX5CucfpNslbSX8OTaNtofJ4ZV4AmOjAf7jUHglap0WWaNO0Xbivag/Z8I01nXauc8d/SE9tnXDvLtKu+hXoQP3j9PWuf4nGXH+N2b1JP30NWiOKTdyZKWWMVUUF3bpclmYsTuTua1BocMaznPWq/GKsyCa3Y0HnPWs96etD42Uj9RFeAk1Jl0oLvD1rIvN1+6g8TCvqY+mGrWAKDF5uv0FeF5uv3UPikH9TD0wphVp7D4vDozC6/du2gY6KR0zfZM66xsKpnesdBqTsI1J5V0nhPYRXUC42UgDMRJk/aiKEouJ3zRmq2bcS7WYayStte/YSAQYt/M7j0muf43E945fIiT9lBCj0FdUxv6OsMtpnQszKCfiIEe3Qa+cVXn7FIthrtwssQAoOuYmANR5j60LpWxVXgn7I4YWsOGI8Vw5j1y7L9Nf9VNMSUYZSAw6MJH13oXDXBAG0ACPSpW18/7/vnXjZMjk2zXxoRY3s9YeYU2/NDA+RkUjs2EiVJZeROhI5U+7UYnu7DRoX8A99/pNIsGfAPIVqxObx8m9WHGo86S8CQrNYFui8G6ruCTRb21O4j2ivQeVp0YliT2Ku7r1M+6t9R/ur1D5WH4YnS8Ng8Fc1a7dB/jRoHyFQjE20cizYa4v7zKtsH0BJb5gUzwPA2cwilj9B78qsuB7JKIN3X+Fdvc/lWbGpS/akUk4rtnI+3V7MJy5fh0metVzhB8L+q/jV//AEzWgL4AAH7K2dAB9pxyrn3Bz8Y9PvNUSqEk/Yy3OD/B1P8ARRxcL32HdoGlxJ84Rx/4H3NW7GcUjYSSfYCuLcOxjWbqXV3UzHIjmD5ESK69hAmIspetzlcSJEHzH9duldCbcaQueCUuXsgvYhm1Jn7qEx2EF229t9VdSp99NPMUViB3clyFUbkmAPc1XuJdssNb0Rjdbog0/wBx0+U0wiV9HJ8bhmtO9t/iQlT6gx8jv70NTrtPxEYi814WxbzAAgGZjSSYGsQPaktasbtGbJHi6PV6vV6nJnq9WwQ1LZwjNsPyoOSQyi34IK9TBeEvzI/v2rP/AMPc2EGfP86X5Ih+OQur1WvG8NVMN3KwWHjZuZYbx0EaVWThzQjlixnil6GfZFLZxdo3XVEU55YwCR8Ik6Tmg+xrtlkAKCNjsRqI3/KvnsjrTnsxicaLmTBG4WhmKL4lhRmYlT4dh6yQBqRRlG9ixdaO928Vb/yyyh2GikwSDK++x2qsdv8AFqvcWCwklrsT08C/e2nlVc4V+kB3A/WsMHA2uWiUYegJ38wwpL26x365iTcQHIqKiBtDAkkkbTmLc6z5KknFs0400+VDjC70xRa53hcZftfA7AfunxD5GR8qe4DtTeHx2Ef0LJ+dedk+kktppmn5b7QN23Ja4ltdcqlyOpJj5wv1oLBt4PajOJX3v4kXght/CFG8QOvrNS9ouG9xcOUQlxQ6jpMyvsfoRWlahGB2NVJy9iPB3VXca9aPRp2pTNEoLiLmKtkOkkEKT5GImrThe0SWhhXqD/XR0NepOD9DWfQGF406ADKkdIj7qNt9oP3rfyb+lIYFYZqVZZryTeOLKZ+lnF97iM0ZR3Sga9Hbfz1qm8P4VcC96FYo0KIUmSdgOpnlXaML2dtYu4DdtK6rEkjlMgecn8avIsKIAVRl2gDTlp0quOEpRdvs6eWMXFJdHLuxv6O9ruNG3w2D85udf5R78wOi4mwpAECOkaR0ollrQ26vGCiqRCeSU3bOC/pN7NNhb4vLLYe6fDJJ7t+aa7Kd19xyqoqZr6W4zwi3iLT2by5rdwQeoO4I6EHUHqK+cuO8JuYLEPh7upU6NEB1PwsPIj5EEcqSUC2LLWmL8XU13he3iiQDt5CagvHNAGpOgHUnarUnC7hRMyGcoBEagjQ0kpShFUGUYzm7FGA7OtcBYBmUEBmEQsxy+tSca7PGy4W3LKRziQdj0rpfYjhK27TsV/aMI8XlPw+0Ur41Zm/kyxGs/ENd4y+kaVOeScVyZ0YR5UjnljA3A0C3mI3EZo57jQVdOB8BBytdEn9wGQPU/gPnTXBcIbzj0Kj/AO0U1wmHuZfBbjlmZh9Ms1B5ck+kUaiir8U4Ulm7lDb6gcx5f35VjD4STtr6U+vcAJvE3HlioMAciSNzy06U2w3D1URrI51fGpv9yIz4+GJX4QHAzJvvoAenyoTF9hMNlJQtabeWM2/Ty/vSrpatmIjlvpNCPwlSZZZP8TE/jVWtaFUqZx/imCNpwhts5YkKUAZXjfLBk8uU1a/0ecFxeGxlq+LIto0rc7y4B4GidIJDSAQOoAMSa6BYwirsqjkIEH51KbfQn0/rRS4oMpc3srXbHswq33uIg7u6QQB9ljqw8pIkHzI5UqwfZjNo4uKJgFTIB842q3YtnESLjgT4ShI9m5fXalMXWUqbV8gjkMoJ676+9ZpyXLotGLrsVYzhGHsq57zvGQiRpHMQCBqZj50r4diFu3kUkLbOkIrZpI8OpgbxTM8Hv5vAlzT97J+e9MsBwxwQbiLIMjQSCNQZjekjDk7qhpS4ruzS5w21bEFbrwZ8bDcajYUJxPGW7mXNatkD4cwzRO++nIcqst2yXBDQfvpdieAJlJX4xqAdZ6itDx10QU/ZXlxJX4IUcgqhf/EClfF3N1AT4oM669Rz9as2L7PXAM416gGSPz9qCxOFizcIRnaDCrEk9dSNOemtK4sMZKyp/q46L8q9W36xc/7B+f8ASvUlfkvf4OsRFeisVgzSCBvCsSLd1GOwOvuIn6z7VcgJ161QgYqK+GYQLly35o7L9AarDNwVUTnj5M6CVrW46r8RCjzMVz7DB01N/EN/NeuEfLNFTPdkyd/rVP1P4E+D8ll4nxpEU92O8bkJyrPm0HT0BrlvHuAX8be73E3FcjwqiKQqjfKus78zqatLPWqXWUypIPlpUZZpS81/0WhjUfAn4b+i9DBdAg31kt8pge9XXDdnrdtAozMRzdixjprsPIaVDg+0JGlwZh1Gh+Wx+lO8Hjrd34GBPTY/I/fWjHwfT3+SM+a7BbeFAHw6UKeFICWFtcx1JgSfc09K0FisUFHgQ3W/dSPqxMD7/KqtImmxWmFB3QrH70fTU1NbthdhP0+tRYLE3rjlb9oqCZTKDlEDZjz9TGvKmDWqEaa0F6YqxGFd7wcqqgJlENJOpP7sczU6WORj2rOJ4hZtyGuKCNxMt/tGtJsb2oUT3VtnPIt+zX7i3/1pXKMe2FRlLpDW9CfEQJMLJiTyA8/KpGtyKpqcWvtcV7zZgP8App4E5xrqxj15bU8tdo7UDMrg7QIYfMkUizQY7xSQ0NiRG3oTXhZj2pZ/iWyPs3D7J/yoo8bw4TPn8og5p9AJ99qZTg+mK4y9BcVo5PWq7jO1Lf8ASRRrqbnikQfsqRBmOewNQYvtG5HhUKeplvkNqV5oexlikWCyNCupjQk8+e/XWsXL6HSZPQSYPttVQtcavr9uZ6qv4AUIuLcMzKxUsxYxoJJk6etTf1EfAywsuIwqtrr16ffUnd5YGp86X8B4gbiHvCMwMA6CRAP301NwdRVoyUlaJtNOgcXcnX8BQeJtW3MiVPOBv5x+NE32Anc1GdBrA+prgEP6kv8A3Gr1bZx0b5V6upH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data:image/jpeg;base64,/9j/4AAQSkZJRgABAQAAAQABAAD/2wCEAAkGBxQTEhQUExQWFRUXGBwYGRgYGBoYGBocHR0aGBgdHRwcHCggHBolHBwYITEhJSkrLi8uFx8zODMsNygtLisBCgoKDg0OGhAQGzAlICQsLCw0NCw0LCw0LSwsLCwsLDQsLyw0LCwsLCwsLCwsLCwsLCwsLCwsLCwsLCwsLCwsLP/AABEIAOAA4QMBIgACEQEDEQH/xAAcAAACAgMBAQAAAAAAAAAAAAAEBQMGAQIHAAj/xABAEAACAQIEAwYDBAgFBAMAAAABAhEAAwQSITEFQVEGEyJhcYEykaFCscHRBxQjUmJy4fAWM4KS0kNTsvEVosL/xAAaAQADAQEBAQAAAAAAAAAAAAABAgMEAAUG/8QALBEAAgICAgIBAwMDBQAAAAAAAAECEQMhEjFBURMEImEUMqFCgbEjM1Jx4f/aAAwDAQACEQMRAD8AFmsg1qKzXgnrGwpb9pv5jTEUvYeJvWqRFM1utaVIop0EkWtxWoFbgUQMzUiLJjma1iiuH4sK0EgTsSJg+2tctsD0POH2TbGW4A3LQE1JjcX3cHMotjTKEbP6CNB8qHOPtrAuW3YnRigWB9zR86VYn9s47u1kid9SekzIHoPnWr5IpUmZ1Ft7J8RjVuEMLd1YmDJM+qfD99TYc2x8SuJ8tPkv5UGudW7srbG0sJjzEAjWiXwwn/NTzAJH/wCjFK5JdjIh40A+VEJVdyV8JJ5cuX97VDh+Cfvv3nQOA0V6/goBYNmHIAsT/wCQBonBXXRRmtKRyJYz89aCl5Ss52LLuGtF4UCB+7EHrqT+FEWLNtLtuQ4mdZGUCDy0O5HLnTK5xBBGa02vQBh7zH3VXGzyzsypJkSoKjygjT510Xb6A+hpieHENmERGuv9/wBil2LwgYEEqs6SIn61opvOQwKgfwifvppwrDG4YYbc45+9NPC27sEMtKihYux3VwpMjkeo5VhWpp2gsk37gjRWKD0B++l5s6ab/fWWWmbV9ysnstpRKigsOaOWiKYitLuxqWoruxooAaP8m0f4B9woQ0Yg/Y2/5F+4UGazvsYxXqzXq44fAV6vAV6lAZoB/ib1o6aBb4m9fwFPAB4VKlRCpkqoUT2LLN8IJ9KmbDkGDv0n74296sHZWzbKkEeP4tZ2Og05j86Y9ofDZhMo8QJGgkenrFVWCUo8kyEsyUqopTUz7OC4XOVQy/amPbWJ9qB4bw9rj5Zjqfv9at+Dt90AqAFRuOfrruaOGD/cw5ZJaIruEYnaP9I/P8aDFpVkOu0yZkff0otMWS/jRiJ/dIA+RJNTtYW5MqkToIIb3n8q0RUPCISUl2LbbYZmXKod9lAAI89pj1o/F4DwliQsCYABA+4mpcDhbNl2MKGbnpIHT0ovHWDdQqp3gg8uvyp+KoTk7K1izbVVLAiWElSQYg/0og2FdreRCwEyzRrsAd5IFEYLhxLFbtskQRrt6g/PahXwZsAziCiAkrmKrPry+VIo+x7N+ILlIGdVJMDwjU7wJ5xS84cBWa6yheZYR6a1Be40MywVu7yYgj0bQfftWuMvC6UUyqoZyyDJ8/bb1oOS8HcX5NsNisqxbVHUncbz7E6UQ3GlQjMpU9IJ+sAV7CZy0C3lEQdQPQggfT0o/HYcZRmgco+InyHMn2ottqwJJaK2llW7y9AYNc2M85bn5R86049whFtDE2oVNnUnYzAI6jyplxO0VCLGUQW8vEYEnrAHzr3aZbaYK2L2qzOWYZmghQPmTPKKyuPKUomiMqplC74FpXajbbUoYgNpoDqNZieX4UdbJABI069PWkqtF2gyoL50PpUmaRpUF46H0NFAGzCLaD+FfuFAvR+I0AHkKAes77Ca16tZr1GjixV6sCs0qFM5aBu/E3r+Ao6aBvfEf75Cnj2cYFN8DZSA2+m52HXT160oUVKLYkVWMkn0CSbQ3wqPcuRbJUAHM4JGh5DrtRmN4ZcUHKxZTyJ1+dS8DdSkLoR8XWevp+VS8b46tgBQM91tl5AdW6Dy51p4xcOUjPcuVRE1nBXHzEDVYmdDPvzq0YHDZUCtdznqAZ+u486XdnhcvqxvCFOxAifICNh1/rT9bBACqFyjafypsMElaBkm26ZqtlAIUEeZ2++q7fxDfrnhnIsLv5eI6c5Me1NMXgRcOcQ+05TofNRO1OeG4K0BognnmAJ/p7VauRJtoTXZDHVV5liSx20gHQe81BeuhSqLcYu+sgzC8yAojXYadelY49hLTq4KSZkSxSDPVYilnBsMFgk3gY84j1aZ669KlKe6KqDqxxisTmOTx6EGZVfQ7ydecUpfg6u5NwwCdAJLR/Ex1NM8PiERmIFxyd2c9PU1luOWo1DAdRBB8hlJP0qc5uzlFoqLcCu4W4blq536t/07jEONd1A0Py9qzYxliXZRct3lIzKyLJJnnp9YMA04xGNDu5QMGIyqxBErzEAg9fnyoZsHMBBbR+oBB++aPLXQyjs3wXEUEjO7Hrk2PSZiR71gAO2c97J2YtHtlB2pjf7Kmzb71oe5qXCKJ1AiJJzHqfTpS+zdZVJugLroupePMRH3UJNp0wximrRMcGbinaBA8WaevWYG+tLuNdnLuLKG5eVRbXKiqhI66kvvsJjlTDDcV1KqjMN5EfdNE2eKW2MZoI1IOkcvSkcmduL0UDjnAf1c28pZyxIMgco6e9a4i0UthmUgOcp+/wCv51ae12IVbaXJBAbXXqOX99ard7iyYm0UDKoGrZp0A1kaUIq0U5t1ZFh0LkKgknYCo76wGB31FF8H4h3YyWIafie29pnOuggtKiNYj3JqWzZ764QbVzqzMYH03NBxfVB5r2SYx9aDJrbjWFuD/L0I1jTxD1IMVW7HaKNGQn0IP5Ck/TTatHfNAfT516k3+Ik/cb5j869Q+DJ6O+WHsvIrIqJWqQGs45tQV4+I/wB8hRc0FePjP98hTQezjK0QlDinXDuGFoZ5C/U/kKsouTpAcklsGw+Ia2wZNx8iOhqROCOT3lwlmfxE6aTsDr0jSKnxGW7dVbS+EHIWHPXf0GutWCwhIhoLroxHPoT6jX3qsOKT5bSIzk9ULeBWWt3N4nSOvl5mn/7VhBGhOuXmOmtDXuHrlBzLJjTeD+dNcO5VRmOaNJ61pjGHjog5S8gLYQ2pdCxYiNWJAG+inTlyoNDfDBu8Jg6DYe4AinVtBdnNsDGXr6nn6betQcZFqzbzOYkwomMzchr/AHFCePVxegqXhi3GDvHBOiuwzDaDI67gn8aZXMIsRr7f+6UYPhlonv7zJcuciGlVjksTEUzdwFzZiQBMKpJ+v9NqMI6tnSl6FmKwhnmB0JJB+tRXDlVjqmkGI+h6+dGpjBcAKZu6nxEiCem5kbg7UBxfeFYEDprXnZPo5/LyUtfyXjm+2mjfA2bYnxHMRqzMTPPcnbnRtrDqjC5BaBtoRO4Oux8xpt0pZgLkMpI57VDd4Mhe43fXHU6qt12aOe7H2r0U6RCrY4OK74jWecTOnsak4soWyXYqAo/dmTsBz3PQVWhhbNsg5ZPLKZ+RopGe4R8YXzadevlXXapnVTE1/HWoLMCI/gePbSfnS48TwjK0RGoIIyE7z8Wsegq18RwkWzOukAE9fYk1UsRwJR4jB+/6ipR+nguxnll4KjxS0SqFYIzERmJJOhBgxpvWzJ3WHYn4rhCD31b2ygj3qwXuE5iI0Aga+Z3nbpTvG8Gs3LQtsohRoec9Z3B/OqLul0c5WtnObHZ261tbqtbk6hC4VxrpvA1Gu/On3Z3j16z+yxFu4y6jOAXYT13zD0286W8W7PXLMtbOZFG8+ID7j7UkLNIljy5mr3yI8aVlp7a9oVf9jZaV3dxz/hH4/LrVOqa8SSZJIHUzAnlNS4qwABAMwCdfLXemTUaQODlb9As16sV6qEjqq3K3FyhAa3Br5+j2KCM9CXm8R/vkKF41xTuED5M8sFiYiQTOx6fWkf8Ai0SSbJnyux/+KtiwTltLRKeWMXTL7gOG5ll5BOw/P8qNv3rqWe71YbZgPFl6R15TQ3Z/ja37Hele7VRrmysI5nN3o9NQKmHaXDXWyYcXbhHxG3bzqD/NnCj0k1eMHuK0ybmntjfhjoEQKhUQNOY8qYDEhdoUbTrH01JoOypC5lGcag/ZIIMMCOoMih8Bh7zXe8vHKgGkQRHSMpMf3NPxWNfatk9ydseXMWoA8YGbbM0efMTQ9jiSO2SQW3IMrAmJ8YFFHCTqsDzEVHa4YoYFiWjqdKnKbbX2hSVdhtqzAlh8tvoTUXEsNafK90A5fhza/TmfrpQ3CbKZjcNwBTJUZjABO8T6/Oi7mGsPcDyjvtOaSPQcvatONRcdInLTPWnzHRPDEabjyI2AoS53iE90iLOssSxPsIA+dMcYAqxLTuFT4m8vIedDYU3WBlVWeTMXgDy016knWuyRk1SdM6LXdCZ7CSDcNsGepnXeJJIrFyw7wQUnYEsYb00nbl60yfhlu47eIMw0OkkegOgHt1rOG7O2w0nNPKHYfQECpY8Mk9uyjmivcSwRtLJvJbnYghtd4XONdqhPeG2IuZv42Ak/WDTHjGFwlh8pjvW1CKZuEGYJnYaHUnlSTifDmuBVtXO5yk55vAkDTkW0Mz0oyxW9nc6Rvw+3cTMznODzkCPYJNSXeIszZQHUdZUE+gImPlSW9cvFu5LXbgQiWypy/iMkj16eVOreOvRDobk/DoA3vqJ+U0HDiqTOU73QbhrV0Ai3BDAT3wZj5bGeu5PtXsTg3iWFsxvlVl9d2OlI3vsXjuQh80IJ96aYXA3tGFzJzyK0j3B3oPIorph42R4rBh7bJkIzAieh5GNOdVPidy9hrai5FyGgsgIgaxIO5n5xV0x124QQoAJ0/wDVUniljEAOkvdmSV2JjrAhhIiPKg8sGxoxdFc7Q8ezoLVtvCYZ2HPmB6Dn7UhVpqycJwFsjvQJJ+yfsHmI60VjLqATcRWXbVQT7f3yrSskY6SI8JO9lSB0f06TzHPlRGPJkyIHLzozjX6sJFpZf95WOUfeCfIUsv4gt8UbRVNtp0JaimrIq9XqxVSJ0qKzUYu1nva+ePYFXa0zhx/OPxqm1b+1LzY/1L+NVAV630X+3/c8/wCp/edl7H8Nw+I4bbsvkuiAXAMEMTnAYoQZG28wNas3C+GJZWFAtovIAKBXPP0QuO+uWrdwM1xA5BUgLkMaa+I+Py2rq9vhs6XGL67QAJ9BVWhE9GtvAEnMjZFZsxGWS0gA77HSZr2GVjbAvZS3OBlG+mk9I96agnpQCmDcLHw22JY/wmCu3TX5UHGgp2ZTEciI5Agf1qXF4clSAdx8xWg4phxYNwMDbncjc8t48oNL+H9qLFxWYnJ3fxAzt5aeLQjQa6ilai9MOzNnhhVADoNfT+gqfBYFfiUjQx4ZGvoDHzFLL3FbmKyi0h7o6g5gCwHMwDGvL51YrVkIoAygkCRE6+cRUIYIqfKPQ8pOtkVtWkxz50NxDEtaWSQCdBoSZPQc+tMjfRQSxgAT6+lUntBau3y9/VWtiLSxIE/idNfyFWyVVIWO2KuM9pcRZUCwrjU+ILmLnnIg+XzNG8I7fvcVM1qSU8RkiHkxAynwkR9aL4h+zSAFJYhUJkQApOu+sjkI1qr9mXTv7oulVlvDOimBJ123J+VShN9FZQ8htrgr3rrX793LmMkz8hJ0A5AVYEwNjLlt3RrGoiJ0jUCJnaaHwuOF+4Ao/Zj4fP8AipzxHF90mS2qtdceFTsBzY+X3/Om4ri9iNtsFwfZu3b13cmcx1PnrvW+Ja3aYB28TwANyNdD5DXes4fHXRagqO8AgEtM+Z01pCnBbjObju2Y7mTJ+WwrPxlFqkVS5XbG2Jt21MPcUHoW/A1oeKWzpaVrh2zZQq/7m39gagfCJaCpbAzudyAYA3J8uXvXsRYKGAN9o2/pFV57oVxSFWIxmJt3fGFyEkhQpYgfzgRI9KhxGNsYdZAJO/hEn1PIU9a0rrlJL+3hXzloqk8VcNlW0fDqDz10Oh15detReKDeh1JguJjEM+JthLC2yBcJMtcLTAyCBMAnNyy7mIpLisSL6MyT4ASVO5EasPT7qi44r2F7skTcE6fugkff+NK8LiCgBUwwkg6Vqjj+xMRSXN0Cj8KecGP7G4Tzb15D86S3XkkgATyGw8h5U04XdAsvrrmPP+Fatl/aQxfuMfqw/dX5V6s/rK9a9Wb7zd9paYrIWvA1uHrzSggxuPs3GazeNxAr6sqh9j0kR9ateE7EcL7lLz42FdQwz3UtnXyiZ8q5zxX/ADrv85++mfY18KLzDFWjdDLlRQpY58y8l1Jia9rHBRgqPNnNyk7Or9j+H8Mw797hb1otBUsbsmOYhjp106VZMZxqyrZTdunTMe6TOAOpZUMfOqf/AIPw5u27qIbNtU8VpQQ7NJMmScvhjw7mOVXW0tuxbUgAAkBQomSdtfPqaHfkNfgqn+Lbb3stoXDbHxXLxJnWPCC0bDpNMMLiQwuMC90zoJGQNsGyiByBGk6DakXEeFW7V4d0ue1f/a2ZU3EVtmX0BiNtCKu3Dmy21Tu1BgZsugnnoBWW25U3ReSilaQow2Kfuu7RQ5A8SXBuNj4VDFhHQwJ5VjG4bCmGfDMilVAYNlXQyoUI2rcpGseVM8RgLi3Rc/ZkAnQK05TAABE6855wNqlxvZcYq23eO6MdEIJkLvqG1EnkI2GvS0cbSpfySc1dsg4bwGyCHRCN2AkwM28CYg9NRTC9gnZ0+EIpzQSQSw225CjeHcJVAttXYBBGhkn1JB561n9VZXKm4x5iY2+VF4V5Bz9CrtPxNMMouuIQnxncjoQOvpXP+O/pOXK1vDo2WILnwsf5R9n1OvpTT9JOIb9SuMzMe9uqltSZAXefUqra+dcadp32Gtafp4Rywc370SyTcJUjreMxxvYW1dUn4fFqYBAKtp1ma5xb40TMpzPP+lfQ/ZDBlOH4O08yLSlgd5Zc5B9ya+de1GH7rGYpIgLfuR6ZyR9DUsX0kJSfPaKz+pmkuOi2djuP3A5Nu2HVYzITB1mCp5HQ1Zuz/Z/EYy6cWb122xYgjdVjULE/DECI/GqF+j8r+ti1duPbW8MgyNlLPPgUnfXUaRqQK+juDcNXD2UtIWIWdWYsxJMkknc0r+mlDK4/0+A/OpQv+oTYjhISGJk+kD76T4m8okIl1j/AhPuCRln51dsXg1uRmEldunyoW8gBidelNODa1oSMypcNwDgl7gJdxrocqgbKOn5k1PcsGTAKnzkD61YDbgg1F2h4rYwto3sQ4RBoOZYnYKBqT5Co/pl7GeV2c37V8Ua2v6vaTM7/AB6wAp5TB1PToPMUv4MRGV7QQ6HR8wJ13kCDqan4n+luwVfusHcLR4GuZYnkWAmB6E7VUV7fkrFywGeZz94Vb0jLFGOBxC8iaGnbhLT2QpKi6NbehzNtmHpAI5iY2iqDbwbtqFJpx2g7Q2cS1t/1bu3RAhYXiS8fCT4R4t9fTpS+/Zu3E73UoZ0mYjTUfjVlyiTfGQJesFd4+YJ942qOibdoeGdQfaKxiYVpAEQNPbzplPwdLG0rB6xV07qx+4Pr+dZpflfoPxL3/H/oTbat5qXg+Ht3LgW4xWdojU9CTtVuXsnaPN/Y/wBK8qGGU9o9HJOMXTOL8X/z7n81W39GHDMUb4v2LJe3rbuN3ltQAdzDeKRoYG8bwTTrtZ2WwllZY3GuMdFtquc+rEQojrTP9GHD8JZsYu/dtw0qhD3czC2SCCsKpBzxqP3RBHP0o5I8eL7MEsbvkui/4ThwG5nyGv1o4YFLi5SiuszDQQCDI36Hb0qpW+1dhZS2SyzMLLMBv4mYyx9TTLCcZt90brYm3ZUGH1lwdwMumsRtPOjBw6QJ8vJL2nd7fdd3h+9IcyGUtCwuo8QG56/ZqC/xtLYxchFay0WwNM3hB1B5ZpEj8KT8Y/SLZWyVw6XbzRAdkdTm6gGD01Me9c9xnGLt25na07HNPigeoEmRUMrcXp9lcUOa6OwcF4yblu4e8TOuQ5WBBA0LHfziBsRRv647SJ26So1/0/jXLLkNmYNcUnX/ACi3mBCuNtBvGnSnPBLmLOVruKKqQDCoWMdPExA9YO1JjyOqv+Rp4lZdv/lEQgMyqToJYDXykjWo+K4hjaBBlhoDI15QYPOY955CpsLxSwQAbk+ZRgffSKjx3EcOwyyhB55isfMVSVNfuRNLfRzbt5a/WEZjef8AZhmRNAgO2XLlBJ0id/nFUDgHD7jYmyGssQXByurBWjWDpqNNY5TXc0yW2DWrmHB2OYFzEzuX38hHxGi2xtvvBdNy0zhMg5KsmXIGbdgEBM/Z5azTHlcY8bBOCcrod4ByqLmkkAAs5GZupIG09BtXB/0rcEurxK6yW3db0XBkUtyyttOuZSfcV0LEcdW04F17J5/s0JyifU0/4NxexdAZbob+EjISf5SJPtTwyq6TFljdXRzP9F/Z9lxK4jFI9o2wLllbilRcJzLmlh9mAYGslT69tbi6Bcx0+o+dBY3GMRHduQf4TVR4zaIWVa7h2O5ZTctt0mdFjXodTS5s8rtHY8capln4p2qtKAqkq76KcpaDtEAHxTprtU+FWInXQCfvPvXKuF9kXuYy3jLt8XgrB1W2jsNBC+P4RDQdyTBrrNkDKKOOTlts6SS0kFTyOxqv9tsCz27bomdkcaQSQIaYgE75dulP7S1jF2FuW3RwcrKQYJB23BGoI3BGxp5K1QidOzm9jF3kMC1rzLuLYnmIcK30jWo+J9oL1oCbIM886soP+mT91c44jwDiloM728RlEmc2cx1ORjy3qv8A67d37y5/uNIsbrsfmvR0rj98YqyLQKo8EgnRc2+sbHfXlPOqHax1y1mQZSAAAZkAwCxEbyZPvQIxt3/uP/uNHYSzh+7Us1/vTOYKqsu5iJjlHOu48VsMXyerNUsswBGU6HmJn0OxoTH2mB8QI0H3VObevgLR5gA/IE1uLYQZn/8AdIpcWaJQ5x3oC/W2616t+9t/uH516rW/X+DLxX/JfyW2mfFO2WIt4TLbOW4IHe7tlOmg5N/F+OtLKA46P2Lf6fvFeVgk1NV5aPTzRTg78JjLHcZu2cJhbikMziGLy06STMgzIpP/AIyxH7tr/a3/ADqXjTTw/B+R/BhVYFbcWKEk7Xl/5MGTJKLVPwiw/wCKrx3W1/tb/lUqcevHknyP/KkFlZgDUkxA3npVt4l2PxmFQXLthshUMWXxBJ5PGqsOfLzpcmGC6iaMM2+2Dnitw75fkfzrBxrdF+R/OgluaCsNfrP8a9GpMMOMPRfkfzqK5ij0X5UOL0yYOm/QchPTXSou+pli/B3InbEE8hUTXj/c/nWpatetOooDZh7prQ3a9crVhVUkTdnjc/vWtWbyrFYNMkhJNhWB4nesmbN25a/kdl+cHWrP2O4ndxWLyYnEXbodWAS45KOdDlIOg0BMrBldCDVOitrbFSCpIIMggwQeRBGxok2rPocYx7SqrJZt2xooEIo8hrW9ztLaWBkY/wAuo+sVwPhPE+6vC64NwwRJMsJ5gnnHXrXWuB91ikVrLhwAMwBMg9CN1/veuXLwRlFIfY7j6my/dF1cgZdI6c56TWuA7QOygOT+dZXhB3IAXmSYgcqBxWNw1gEl1dxMLbOaTykjRff60W2tti0n0Vj9LPagraGEtnxXBmukck5L/qO/kPOuSg027TXHbE3XuGWc5vYgQB5AeEelKaeLtWBqjzGsitGqe2u1F6BBNujIvsjaH25VFccvJYzFeu7msJs1FJVfk6TbfG9bNK9Xq9VCJce/FeuOjCDBHQiRSz9RP7zf37Vk4Ej7TfT8q8fhH2e5b9B/aFJwthUH24AA65tAB58qV8e7J4zBqj4iwyK+x0IBn4WInK3ketP8FxEYUYK+yhxavhiGEyAXk/zAajzAr6Cv3ldUuKcyXAGUjYgwyn3EGtn037P7s876lfect/Rh2GGHy4vFoe9IzWrZH+WOTMD9s8h9n126jbxKEQxHmDoPrUd2zm1oXH3ERfF8XIc//VWbrslXIV8U7E8MclnsLmbWLbug9YVso+VIsZ2J4fbZWSzmIM5WuOy+UidfTyq0YfG2tnBA5zrPypcuEdy3drKzzZZ99Zrz/qss0v8ASV367RpxXf3NhfAuDYQWrlhbCLbvAlwPtTuJOuk6DlGm1cL7ZdnXwGKew0lfitv++h2PqNj5j0rvWE4bdUqwZQQZInroRp8/ag+3fZteI4V0XL+sWpe220GNVJ5KwEeoU8q14nKUFyVMnz4S09HzrnNSBtah+lZBrmjTGRK5rR96xNbsK7obsjrMaV6to0rgUYC1gLUi1gc6FhojIqXB427ZcXLLtbcbMhKn003HlUdEYHBtduLbXcn5DmT5CmsSUTq2P4h3tq217EAyimGcAagHbrVYxWNsqdL1s+jA/dVc4z2fuWPFGa3yddv9Q+z93nSikcEyaVLTD+0V9LjqyNm0IMT1kbjzO1KophgeGXb2bukLlQCQIG5gbnfy8qExFpkOV1ZD0YEH61SDS+1EprdshiiLQ2qAmjLK6D0ozeh8EfuAru9ag1m5vWtXj0ZJP7mer1er1EUv9zu1+J9ekifkKEuYq3yUnz2/Gnf6mpGo09h9aCv4SwNiSei6/U6fWvDuL6R7Kk/LEXHHnDp/N/yrtX6KsZ3nCMPJJKZ7evLK7ZR6BStcZ4/bi0BtqPPrWvBON4hLORLzoqtACnLy8tz5mtmCXHG3+TNnhzyJL0fQH/zyzBOQjQhhsRS7GZGlhc39D99MOxXElv4HD3DBOQK2muZfAxM8yQT70diEtc1WfQVV43JXZBSUXVFPNsRJ0IMAjnzGnpQWB46UvAIczDRgNvMVacUlsfZX5CucfpNslbSX8OTaNtofJ4ZV4AmOjAf7jUHglap0WWaNO0Xbivag/Z8I01nXauc8d/SE9tnXDvLtKu+hXoQP3j9PWuf4nGXH+N2b1JP30NWiOKTdyZKWWMVUUF3bpclmYsTuTua1BocMaznPWq/GKsyCa3Y0HnPWs96etD42Uj9RFeAk1Jl0oLvD1rIvN1+6g8TCvqY+mGrWAKDF5uv0FeF5uv3UPikH9TD0wphVp7D4vDozC6/du2gY6KR0zfZM66xsKpnesdBqTsI1J5V0nhPYRXUC42UgDMRJk/aiKEouJ3zRmq2bcS7WYayStte/YSAQYt/M7j0muf43E945fIiT9lBCj0FdUxv6OsMtpnQszKCfiIEe3Qa+cVXn7FIthrtwssQAoOuYmANR5j60LpWxVXgn7I4YWsOGI8Vw5j1y7L9Nf9VNMSUYZSAw6MJH13oXDXBAG0ACPSpW18/7/vnXjZMjk2zXxoRY3s9YeYU2/NDA+RkUjs2EiVJZeROhI5U+7UYnu7DRoX8A99/pNIsGfAPIVqxObx8m9WHGo86S8CQrNYFui8G6ruCTRb21O4j2ivQeVp0YliT2Ku7r1M+6t9R/ur1D5WH4YnS8Ng8Fc1a7dB/jRoHyFQjE20cizYa4v7zKtsH0BJb5gUzwPA2cwilj9B78qsuB7JKIN3X+Fdvc/lWbGpS/akUk4rtnI+3V7MJy5fh0metVzhB8L+q/jV//AEzWgL4AAH7K2dAB9pxyrn3Bz8Y9PvNUSqEk/Yy3OD/B1P8ARRxcL32HdoGlxJ84Rx/4H3NW7GcUjYSSfYCuLcOxjWbqXV3UzHIjmD5ESK69hAmIspetzlcSJEHzH9duldCbcaQueCUuXsgvYhm1Jn7qEx2EF229t9VdSp99NPMUViB3clyFUbkmAPc1XuJdssNb0Rjdbog0/wBx0+U0wiV9HJ8bhmtO9t/iQlT6gx8jv70NTrtPxEYi814WxbzAAgGZjSSYGsQPaktasbtGbJHi6PV6vV6nJnq9WwQ1LZwjNsPyoOSQyi34IK9TBeEvzI/v2rP/AMPc2EGfP86X5Ih+OQur1WvG8NVMN3KwWHjZuZYbx0EaVWThzQjlixnil6GfZFLZxdo3XVEU55YwCR8Ik6Tmg+xrtlkAKCNjsRqI3/KvnsjrTnsxicaLmTBG4WhmKL4lhRmYlT4dh6yQBqRRlG9ixdaO928Vb/yyyh2GikwSDK++x2qsdv8AFqvcWCwklrsT08C/e2nlVc4V+kB3A/WsMHA2uWiUYegJ38wwpL26x365iTcQHIqKiBtDAkkkbTmLc6z5KknFs0400+VDjC70xRa53hcZftfA7AfunxD5GR8qe4DtTeHx2Ef0LJ+dedk+kktppmn5b7QN23Ja4ltdcqlyOpJj5wv1oLBt4PajOJX3v4kXght/CFG8QOvrNS9ouG9xcOUQlxQ6jpMyvsfoRWlahGB2NVJy9iPB3VXca9aPRp2pTNEoLiLmKtkOkkEKT5GImrThe0SWhhXqD/XR0NepOD9DWfQGF406ADKkdIj7qNt9oP3rfyb+lIYFYZqVZZryTeOLKZ+lnF97iM0ZR3Sga9Hbfz1qm8P4VcC96FYo0KIUmSdgOpnlXaML2dtYu4DdtK6rEkjlMgecn8avIsKIAVRl2gDTlp0quOEpRdvs6eWMXFJdHLuxv6O9ruNG3w2D85udf5R78wOi4mwpAECOkaR0ollrQ26vGCiqRCeSU3bOC/pN7NNhb4vLLYe6fDJJ7t+aa7Kd19xyqoqZr6W4zwi3iLT2by5rdwQeoO4I6EHUHqK+cuO8JuYLEPh7upU6NEB1PwsPIj5EEcqSUC2LLWmL8XU13he3iiQDt5CagvHNAGpOgHUnarUnC7hRMyGcoBEagjQ0kpShFUGUYzm7FGA7OtcBYBmUEBmEQsxy+tSca7PGy4W3LKRziQdj0rpfYjhK27TsV/aMI8XlPw+0Ur41Zm/kyxGs/ENd4y+kaVOeScVyZ0YR5UjnljA3A0C3mI3EZo57jQVdOB8BBytdEn9wGQPU/gPnTXBcIbzj0Kj/AO0U1wmHuZfBbjlmZh9Ms1B5ck+kUaiir8U4Ulm7lDb6gcx5f35VjD4STtr6U+vcAJvE3HlioMAciSNzy06U2w3D1URrI51fGpv9yIz4+GJX4QHAzJvvoAenyoTF9hMNlJQtabeWM2/Ty/vSrpatmIjlvpNCPwlSZZZP8TE/jVWtaFUqZx/imCNpwhts5YkKUAZXjfLBk8uU1a/0ecFxeGxlq+LIto0rc7y4B4GidIJDSAQOoAMSa6BYwirsqjkIEH51KbfQn0/rRS4oMpc3srXbHswq33uIg7u6QQB9ljqw8pIkHzI5UqwfZjNo4uKJgFTIB842q3YtnESLjgT4ShI9m5fXalMXWUqbV8gjkMoJ676+9ZpyXLotGLrsVYzhGHsq57zvGQiRpHMQCBqZj50r4diFu3kUkLbOkIrZpI8OpgbxTM8Hv5vAlzT97J+e9MsBwxwQbiLIMjQSCNQZjekjDk7qhpS4ruzS5w21bEFbrwZ8bDcajYUJxPGW7mXNatkD4cwzRO++nIcqst2yXBDQfvpdieAJlJX4xqAdZ6itDx10QU/ZXlxJX4IUcgqhf/EClfF3N1AT4oM669Rz9as2L7PXAM416gGSPz9qCxOFizcIRnaDCrEk9dSNOemtK4sMZKyp/q46L8q9W36xc/7B+f8ASvUlfkvf4OsRFeisVgzSCBvCsSLd1GOwOvuIn6z7VcgJ161QgYqK+GYQLly35o7L9AarDNwVUTnj5M6CVrW46r8RCjzMVz7DB01N/EN/NeuEfLNFTPdkyd/rVP1P4E+D8ll4nxpEU92O8bkJyrPm0HT0BrlvHuAX8be73E3FcjwqiKQqjfKus78zqatLPWqXWUypIPlpUZZpS81/0WhjUfAn4b+i9DBdAg31kt8pge9XXDdnrdtAozMRzdixjprsPIaVDg+0JGlwZh1Gh+Wx+lO8Hjrd34GBPTY/I/fWjHwfT3+SM+a7BbeFAHw6UKeFICWFtcx1JgSfc09K0FisUFHgQ3W/dSPqxMD7/KqtImmxWmFB3QrH70fTU1NbthdhP0+tRYLE3rjlb9oqCZTKDlEDZjz9TGvKmDWqEaa0F6YqxGFd7wcqqgJlENJOpP7sczU6WORj2rOJ4hZtyGuKCNxMt/tGtJsb2oUT3VtnPIt+zX7i3/1pXKMe2FRlLpDW9CfEQJMLJiTyA8/KpGtyKpqcWvtcV7zZgP8App4E5xrqxj15bU8tdo7UDMrg7QIYfMkUizQY7xSQ0NiRG3oTXhZj2pZ/iWyPs3D7J/yoo8bw4TPn8og5p9AJ99qZTg+mK4y9BcVo5PWq7jO1Lf8ASRRrqbnikQfsqRBmOewNQYvtG5HhUKeplvkNqV5oexlikWCyNCupjQk8+e/XWsXL6HSZPQSYPttVQtcavr9uZ6qv4AUIuLcMzKxUsxYxoJJk6etTf1EfAywsuIwqtrr16ffUnd5YGp86X8B4gbiHvCMwMA6CRAP301NwdRVoyUlaJtNOgcXcnX8BQeJtW3MiVPOBv5x+NE32Anc1GdBrA+prgEP6kv8A3Gr1bZx0b5V6upH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data:image/jpeg;base64,/9j/4AAQSkZJRgABAQAAAQABAAD/2wCEAAkGBxQTEhQUExQWFRUXGBwYGRgYGBoYGBocHR0aGBgdHRwcHCggHBolHBwYITEhJSkrLi8uFx8zODMsNygtLisBCgoKDg0OGhAQGzAlICQsLCw0NCw0LCw0LSwsLCwsLDQsLyw0LCwsLCwsLCwsLCwsLCwsLCwsLCwsLCwsLCwsLP/AABEIAOAA4QMBIgACEQEDEQH/xAAcAAACAgMBAQAAAAAAAAAAAAAEBQMGAQIHAAj/xABAEAACAQIEAwYDBAgFBAMAAAABAhEAAwQSITEFQVEGEyJhcYEykaFCscHRBxQjUmJy4fAWM4KS0kNTsvEVosL/xAAaAQADAQEBAQAAAAAAAAAAAAABAgMEAAUG/8QALBEAAgICAgIBAwMDBQAAAAAAAAECEQMhEjFBURMEImEUMqFCgbEjM1Jx4f/aAAwDAQACEQMRAD8AFmsg1qKzXgnrGwpb9pv5jTEUvYeJvWqRFM1utaVIop0EkWtxWoFbgUQMzUiLJjma1iiuH4sK0EgTsSJg+2tctsD0POH2TbGW4A3LQE1JjcX3cHMotjTKEbP6CNB8qHOPtrAuW3YnRigWB9zR86VYn9s47u1kid9SekzIHoPnWr5IpUmZ1Ft7J8RjVuEMLd1YmDJM+qfD99TYc2x8SuJ8tPkv5UGudW7srbG0sJjzEAjWiXwwn/NTzAJH/wCjFK5JdjIh40A+VEJVdyV8JJ5cuX97VDh+Cfvv3nQOA0V6/goBYNmHIAsT/wCQBonBXXRRmtKRyJYz89aCl5Ss52LLuGtF4UCB+7EHrqT+FEWLNtLtuQ4mdZGUCDy0O5HLnTK5xBBGa02vQBh7zH3VXGzyzsypJkSoKjygjT510Xb6A+hpieHENmERGuv9/wBil2LwgYEEqs6SIn61opvOQwKgfwifvppwrDG4YYbc45+9NPC27sEMtKihYux3VwpMjkeo5VhWpp2gsk37gjRWKD0B++l5s6ab/fWWWmbV9ysnstpRKigsOaOWiKYitLuxqWoruxooAaP8m0f4B9woQ0Yg/Y2/5F+4UGazvsYxXqzXq44fAV6vAV6lAZoB/ib1o6aBb4m9fwFPAB4VKlRCpkqoUT2LLN8IJ9KmbDkGDv0n74296sHZWzbKkEeP4tZ2Og05j86Y9ofDZhMo8QJGgkenrFVWCUo8kyEsyUqopTUz7OC4XOVQy/amPbWJ9qB4bw9rj5Zjqfv9at+Dt90AqAFRuOfrruaOGD/cw5ZJaIruEYnaP9I/P8aDFpVkOu0yZkff0otMWS/jRiJ/dIA+RJNTtYW5MqkToIIb3n8q0RUPCISUl2LbbYZmXKod9lAAI89pj1o/F4DwliQsCYABA+4mpcDhbNl2MKGbnpIHT0ovHWDdQqp3gg8uvyp+KoTk7K1izbVVLAiWElSQYg/0og2FdreRCwEyzRrsAd5IFEYLhxLFbtskQRrt6g/PahXwZsAziCiAkrmKrPry+VIo+x7N+ILlIGdVJMDwjU7wJ5xS84cBWa6yheZYR6a1Be40MywVu7yYgj0bQfftWuMvC6UUyqoZyyDJ8/bb1oOS8HcX5NsNisqxbVHUncbz7E6UQ3GlQjMpU9IJ+sAV7CZy0C3lEQdQPQggfT0o/HYcZRmgco+InyHMn2ottqwJJaK2llW7y9AYNc2M85bn5R86049whFtDE2oVNnUnYzAI6jyplxO0VCLGUQW8vEYEnrAHzr3aZbaYK2L2qzOWYZmghQPmTPKKyuPKUomiMqplC74FpXajbbUoYgNpoDqNZieX4UdbJABI069PWkqtF2gyoL50PpUmaRpUF46H0NFAGzCLaD+FfuFAvR+I0AHkKAes77Ca16tZr1GjixV6sCs0qFM5aBu/E3r+Ao6aBvfEf75Cnj2cYFN8DZSA2+m52HXT160oUVKLYkVWMkn0CSbQ3wqPcuRbJUAHM4JGh5DrtRmN4ZcUHKxZTyJ1+dS8DdSkLoR8XWevp+VS8b46tgBQM91tl5AdW6Dy51p4xcOUjPcuVRE1nBXHzEDVYmdDPvzq0YHDZUCtdznqAZ+u486XdnhcvqxvCFOxAifICNh1/rT9bBACqFyjafypsMElaBkm26ZqtlAIUEeZ2++q7fxDfrnhnIsLv5eI6c5Me1NMXgRcOcQ+05TofNRO1OeG4K0BognnmAJ/p7VauRJtoTXZDHVV5liSx20gHQe81BeuhSqLcYu+sgzC8yAojXYadelY49hLTq4KSZkSxSDPVYilnBsMFgk3gY84j1aZ669KlKe6KqDqxxisTmOTx6EGZVfQ7ydecUpfg6u5NwwCdAJLR/Ex1NM8PiERmIFxyd2c9PU1luOWo1DAdRBB8hlJP0qc5uzlFoqLcCu4W4blq536t/07jEONd1A0Py9qzYxliXZRct3lIzKyLJJnnp9YMA04xGNDu5QMGIyqxBErzEAg9fnyoZsHMBBbR+oBB++aPLXQyjs3wXEUEjO7Hrk2PSZiR71gAO2c97J2YtHtlB2pjf7Kmzb71oe5qXCKJ1AiJJzHqfTpS+zdZVJugLroupePMRH3UJNp0wximrRMcGbinaBA8WaevWYG+tLuNdnLuLKG5eVRbXKiqhI66kvvsJjlTDDcV1KqjMN5EfdNE2eKW2MZoI1IOkcvSkcmduL0UDjnAf1c28pZyxIMgco6e9a4i0UthmUgOcp+/wCv51ae12IVbaXJBAbXXqOX99ard7iyYm0UDKoGrZp0A1kaUIq0U5t1ZFh0LkKgknYCo76wGB31FF8H4h3YyWIafie29pnOuggtKiNYj3JqWzZ764QbVzqzMYH03NBxfVB5r2SYx9aDJrbjWFuD/L0I1jTxD1IMVW7HaKNGQn0IP5Ck/TTatHfNAfT516k3+Ik/cb5j869Q+DJ6O+WHsvIrIqJWqQGs45tQV4+I/wB8hRc0FePjP98hTQezjK0QlDinXDuGFoZ5C/U/kKsouTpAcklsGw+Ia2wZNx8iOhqROCOT3lwlmfxE6aTsDr0jSKnxGW7dVbS+EHIWHPXf0GutWCwhIhoLroxHPoT6jX3qsOKT5bSIzk9ULeBWWt3N4nSOvl5mn/7VhBGhOuXmOmtDXuHrlBzLJjTeD+dNcO5VRmOaNJ61pjGHjog5S8gLYQ2pdCxYiNWJAG+inTlyoNDfDBu8Jg6DYe4AinVtBdnNsDGXr6nn6betQcZFqzbzOYkwomMzchr/AHFCePVxegqXhi3GDvHBOiuwzDaDI67gn8aZXMIsRr7f+6UYPhlonv7zJcuciGlVjksTEUzdwFzZiQBMKpJ+v9NqMI6tnSl6FmKwhnmB0JJB+tRXDlVjqmkGI+h6+dGpjBcAKZu6nxEiCem5kbg7UBxfeFYEDprXnZPo5/LyUtfyXjm+2mjfA2bYnxHMRqzMTPPcnbnRtrDqjC5BaBtoRO4Oux8xpt0pZgLkMpI57VDd4Mhe43fXHU6qt12aOe7H2r0U6RCrY4OK74jWecTOnsak4soWyXYqAo/dmTsBz3PQVWhhbNsg5ZPLKZ+RopGe4R8YXzadevlXXapnVTE1/HWoLMCI/gePbSfnS48TwjK0RGoIIyE7z8Wsegq18RwkWzOukAE9fYk1UsRwJR4jB+/6ipR+nguxnll4KjxS0SqFYIzERmJJOhBgxpvWzJ3WHYn4rhCD31b2ygj3qwXuE5iI0Aga+Z3nbpTvG8Gs3LQtsohRoec9Z3B/OqLul0c5WtnObHZ261tbqtbk6hC4VxrpvA1Gu/On3Z3j16z+yxFu4y6jOAXYT13zD0286W8W7PXLMtbOZFG8+ID7j7UkLNIljy5mr3yI8aVlp7a9oVf9jZaV3dxz/hH4/LrVOqa8SSZJIHUzAnlNS4qwABAMwCdfLXemTUaQODlb9As16sV6qEjqq3K3FyhAa3Br5+j2KCM9CXm8R/vkKF41xTuED5M8sFiYiQTOx6fWkf8Ai0SSbJnyux/+KtiwTltLRKeWMXTL7gOG5ll5BOw/P8qNv3rqWe71YbZgPFl6R15TQ3Z/ja37Hele7VRrmysI5nN3o9NQKmHaXDXWyYcXbhHxG3bzqD/NnCj0k1eMHuK0ybmntjfhjoEQKhUQNOY8qYDEhdoUbTrH01JoOypC5lGcag/ZIIMMCOoMih8Bh7zXe8vHKgGkQRHSMpMf3NPxWNfatk9ydseXMWoA8YGbbM0efMTQ9jiSO2SQW3IMrAmJ8YFFHCTqsDzEVHa4YoYFiWjqdKnKbbX2hSVdhtqzAlh8tvoTUXEsNafK90A5fhza/TmfrpQ3CbKZjcNwBTJUZjABO8T6/Oi7mGsPcDyjvtOaSPQcvatONRcdInLTPWnzHRPDEabjyI2AoS53iE90iLOssSxPsIA+dMcYAqxLTuFT4m8vIedDYU3WBlVWeTMXgDy016knWuyRk1SdM6LXdCZ7CSDcNsGepnXeJJIrFyw7wQUnYEsYb00nbl60yfhlu47eIMw0OkkegOgHt1rOG7O2w0nNPKHYfQECpY8Mk9uyjmivcSwRtLJvJbnYghtd4XONdqhPeG2IuZv42Ak/WDTHjGFwlh8pjvW1CKZuEGYJnYaHUnlSTifDmuBVtXO5yk55vAkDTkW0Mz0oyxW9nc6Rvw+3cTMznODzkCPYJNSXeIszZQHUdZUE+gImPlSW9cvFu5LXbgQiWypy/iMkj16eVOreOvRDobk/DoA3vqJ+U0HDiqTOU73QbhrV0Ai3BDAT3wZj5bGeu5PtXsTg3iWFsxvlVl9d2OlI3vsXjuQh80IJ96aYXA3tGFzJzyK0j3B3oPIorph42R4rBh7bJkIzAieh5GNOdVPidy9hrai5FyGgsgIgaxIO5n5xV0x124QQoAJ0/wDVUniljEAOkvdmSV2JjrAhhIiPKg8sGxoxdFc7Q8ezoLVtvCYZ2HPmB6Dn7UhVpqycJwFsjvQJJ+yfsHmI60VjLqATcRWXbVQT7f3yrSskY6SI8JO9lSB0f06TzHPlRGPJkyIHLzozjX6sJFpZf95WOUfeCfIUsv4gt8UbRVNtp0JaimrIq9XqxVSJ0qKzUYu1nva+ePYFXa0zhx/OPxqm1b+1LzY/1L+NVAV630X+3/c8/wCp/edl7H8Nw+I4bbsvkuiAXAMEMTnAYoQZG28wNas3C+GJZWFAtovIAKBXPP0QuO+uWrdwM1xA5BUgLkMaa+I+Py2rq9vhs6XGL67QAJ9BVWhE9GtvAEnMjZFZsxGWS0gA77HSZr2GVjbAvZS3OBlG+mk9I96agnpQCmDcLHw22JY/wmCu3TX5UHGgp2ZTEciI5Agf1qXF4clSAdx8xWg4phxYNwMDbncjc8t48oNL+H9qLFxWYnJ3fxAzt5aeLQjQa6ilai9MOzNnhhVADoNfT+gqfBYFfiUjQx4ZGvoDHzFLL3FbmKyi0h7o6g5gCwHMwDGvL51YrVkIoAygkCRE6+cRUIYIqfKPQ8pOtkVtWkxz50NxDEtaWSQCdBoSZPQc+tMjfRQSxgAT6+lUntBau3y9/VWtiLSxIE/idNfyFWyVVIWO2KuM9pcRZUCwrjU+ILmLnnIg+XzNG8I7fvcVM1qSU8RkiHkxAynwkR9aL4h+zSAFJYhUJkQApOu+sjkI1qr9mXTv7oulVlvDOimBJ123J+VShN9FZQ8htrgr3rrX793LmMkz8hJ0A5AVYEwNjLlt3RrGoiJ0jUCJnaaHwuOF+4Ao/Zj4fP8AipzxHF90mS2qtdceFTsBzY+X3/Om4ri9iNtsFwfZu3b13cmcx1PnrvW+Ja3aYB28TwANyNdD5DXes4fHXRagqO8AgEtM+Z01pCnBbjObju2Y7mTJ+WwrPxlFqkVS5XbG2Jt21MPcUHoW/A1oeKWzpaVrh2zZQq/7m39gagfCJaCpbAzudyAYA3J8uXvXsRYKGAN9o2/pFV57oVxSFWIxmJt3fGFyEkhQpYgfzgRI9KhxGNsYdZAJO/hEn1PIU9a0rrlJL+3hXzloqk8VcNlW0fDqDz10Oh15detReKDeh1JguJjEM+JthLC2yBcJMtcLTAyCBMAnNyy7mIpLisSL6MyT4ASVO5EasPT7qi44r2F7skTcE6fugkff+NK8LiCgBUwwkg6Vqjj+xMRSXN0Cj8KecGP7G4Tzb15D86S3XkkgATyGw8h5U04XdAsvrrmPP+Fatl/aQxfuMfqw/dX5V6s/rK9a9Wb7zd9paYrIWvA1uHrzSggxuPs3GazeNxAr6sqh9j0kR9ateE7EcL7lLz42FdQwz3UtnXyiZ8q5zxX/ADrv85++mfY18KLzDFWjdDLlRQpY58y8l1Jia9rHBRgqPNnNyk7Or9j+H8Mw797hb1otBUsbsmOYhjp106VZMZxqyrZTdunTMe6TOAOpZUMfOqf/AIPw5u27qIbNtU8VpQQ7NJMmScvhjw7mOVXW0tuxbUgAAkBQomSdtfPqaHfkNfgqn+Lbb3stoXDbHxXLxJnWPCC0bDpNMMLiQwuMC90zoJGQNsGyiByBGk6DakXEeFW7V4d0ue1f/a2ZU3EVtmX0BiNtCKu3Dmy21Tu1BgZsugnnoBWW25U3ReSilaQow2Kfuu7RQ5A8SXBuNj4VDFhHQwJ5VjG4bCmGfDMilVAYNlXQyoUI2rcpGseVM8RgLi3Rc/ZkAnQK05TAABE6855wNqlxvZcYq23eO6MdEIJkLvqG1EnkI2GvS0cbSpfySc1dsg4bwGyCHRCN2AkwM28CYg9NRTC9gnZ0+EIpzQSQSw225CjeHcJVAttXYBBGhkn1JB561n9VZXKm4x5iY2+VF4V5Bz9CrtPxNMMouuIQnxncjoQOvpXP+O/pOXK1vDo2WILnwsf5R9n1OvpTT9JOIb9SuMzMe9uqltSZAXefUqra+dcadp32Gtafp4Rywc370SyTcJUjreMxxvYW1dUn4fFqYBAKtp1ma5xb40TMpzPP+lfQ/ZDBlOH4O08yLSlgd5Zc5B9ya+de1GH7rGYpIgLfuR6ZyR9DUsX0kJSfPaKz+pmkuOi2djuP3A5Nu2HVYzITB1mCp5HQ1Zuz/Z/EYy6cWb122xYgjdVjULE/DECI/GqF+j8r+ti1duPbW8MgyNlLPPgUnfXUaRqQK+juDcNXD2UtIWIWdWYsxJMkknc0r+mlDK4/0+A/OpQv+oTYjhISGJk+kD76T4m8okIl1j/AhPuCRln51dsXg1uRmEldunyoW8gBidelNODa1oSMypcNwDgl7gJdxrocqgbKOn5k1PcsGTAKnzkD61YDbgg1F2h4rYwto3sQ4RBoOZYnYKBqT5Co/pl7GeV2c37V8Ua2v6vaTM7/AB6wAp5TB1PToPMUv4MRGV7QQ6HR8wJ13kCDqan4n+luwVfusHcLR4GuZYnkWAmB6E7VUV7fkrFywGeZz94Vb0jLFGOBxC8iaGnbhLT2QpKi6NbehzNtmHpAI5iY2iqDbwbtqFJpx2g7Q2cS1t/1bu3RAhYXiS8fCT4R4t9fTpS+/Zu3E73UoZ0mYjTUfjVlyiTfGQJesFd4+YJ942qOibdoeGdQfaKxiYVpAEQNPbzplPwdLG0rB6xV07qx+4Pr+dZpflfoPxL3/H/oTbat5qXg+Ht3LgW4xWdojU9CTtVuXsnaPN/Y/wBK8qGGU9o9HJOMXTOL8X/z7n81W39GHDMUb4v2LJe3rbuN3ltQAdzDeKRoYG8bwTTrtZ2WwllZY3GuMdFtquc+rEQojrTP9GHD8JZsYu/dtw0qhD3czC2SCCsKpBzxqP3RBHP0o5I8eL7MEsbvkui/4ThwG5nyGv1o4YFLi5SiuszDQQCDI36Hb0qpW+1dhZS2SyzMLLMBv4mYyx9TTLCcZt90brYm3ZUGH1lwdwMumsRtPOjBw6QJ8vJL2nd7fdd3h+9IcyGUtCwuo8QG56/ZqC/xtLYxchFay0WwNM3hB1B5ZpEj8KT8Y/SLZWyVw6XbzRAdkdTm6gGD01Me9c9xnGLt25na07HNPigeoEmRUMrcXp9lcUOa6OwcF4yblu4e8TOuQ5WBBA0LHfziBsRRv647SJ26So1/0/jXLLkNmYNcUnX/ACi3mBCuNtBvGnSnPBLmLOVruKKqQDCoWMdPExA9YO1JjyOqv+Rp4lZdv/lEQgMyqToJYDXykjWo+K4hjaBBlhoDI15QYPOY955CpsLxSwQAbk+ZRgffSKjx3EcOwyyhB55isfMVSVNfuRNLfRzbt5a/WEZjef8AZhmRNAgO2XLlBJ0id/nFUDgHD7jYmyGssQXByurBWjWDpqNNY5TXc0yW2DWrmHB2OYFzEzuX38hHxGi2xtvvBdNy0zhMg5KsmXIGbdgEBM/Z5azTHlcY8bBOCcrod4ByqLmkkAAs5GZupIG09BtXB/0rcEurxK6yW3db0XBkUtyyttOuZSfcV0LEcdW04F17J5/s0JyifU0/4NxexdAZbob+EjISf5SJPtTwyq6TFljdXRzP9F/Z9lxK4jFI9o2wLllbilRcJzLmlh9mAYGslT69tbi6Bcx0+o+dBY3GMRHduQf4TVR4zaIWVa7h2O5ZTctt0mdFjXodTS5s8rtHY8capln4p2qtKAqkq76KcpaDtEAHxTprtU+FWInXQCfvPvXKuF9kXuYy3jLt8XgrB1W2jsNBC+P4RDQdyTBrrNkDKKOOTlts6SS0kFTyOxqv9tsCz27bomdkcaQSQIaYgE75dulP7S1jF2FuW3RwcrKQYJB23BGoI3BGxp5K1QidOzm9jF3kMC1rzLuLYnmIcK30jWo+J9oL1oCbIM886soP+mT91c44jwDiloM728RlEmc2cx1ORjy3qv8A67d37y5/uNIsbrsfmvR0rj98YqyLQKo8EgnRc2+sbHfXlPOqHax1y1mQZSAAAZkAwCxEbyZPvQIxt3/uP/uNHYSzh+7Us1/vTOYKqsu5iJjlHOu48VsMXyerNUsswBGU6HmJn0OxoTH2mB8QI0H3VObevgLR5gA/IE1uLYQZn/8AdIpcWaJQ5x3oC/W2616t+9t/uH516rW/X+DLxX/JfyW2mfFO2WIt4TLbOW4IHe7tlOmg5N/F+OtLKA46P2Lf6fvFeVgk1NV5aPTzRTg78JjLHcZu2cJhbikMziGLy06STMgzIpP/AIyxH7tr/a3/ADqXjTTw/B+R/BhVYFbcWKEk7Xl/5MGTJKLVPwiw/wCKrx3W1/tb/lUqcevHknyP/KkFlZgDUkxA3npVt4l2PxmFQXLthshUMWXxBJ5PGqsOfLzpcmGC6iaMM2+2Dnitw75fkfzrBxrdF+R/OgluaCsNfrP8a9GpMMOMPRfkfzqK5ij0X5UOL0yYOm/QchPTXSou+pli/B3InbEE8hUTXj/c/nWpatetOooDZh7prQ3a9crVhVUkTdnjc/vWtWbyrFYNMkhJNhWB4nesmbN25a/kdl+cHWrP2O4ndxWLyYnEXbodWAS45KOdDlIOg0BMrBldCDVOitrbFSCpIIMggwQeRBGxok2rPocYx7SqrJZt2xooEIo8hrW9ztLaWBkY/wAuo+sVwPhPE+6vC64NwwRJMsJ5gnnHXrXWuB91ikVrLhwAMwBMg9CN1/veuXLwRlFIfY7j6my/dF1cgZdI6c56TWuA7QOygOT+dZXhB3IAXmSYgcqBxWNw1gEl1dxMLbOaTykjRff60W2tti0n0Vj9LPagraGEtnxXBmukck5L/qO/kPOuSg027TXHbE3XuGWc5vYgQB5AeEelKaeLtWBqjzGsitGqe2u1F6BBNujIvsjaH25VFccvJYzFeu7msJs1FJVfk6TbfG9bNK9Xq9VCJce/FeuOjCDBHQiRSz9RP7zf37Vk4Ej7TfT8q8fhH2e5b9B/aFJwthUH24AA65tAB58qV8e7J4zBqj4iwyK+x0IBn4WInK3ketP8FxEYUYK+yhxavhiGEyAXk/zAajzAr6Cv3ldUuKcyXAGUjYgwyn3EGtn037P7s876lfect/Rh2GGHy4vFoe9IzWrZH+WOTMD9s8h9n126jbxKEQxHmDoPrUd2zm1oXH3ERfF8XIc//VWbrslXIV8U7E8MclnsLmbWLbug9YVso+VIsZ2J4fbZWSzmIM5WuOy+UidfTyq0YfG2tnBA5zrPypcuEdy3drKzzZZ99Zrz/qss0v8ASV367RpxXf3NhfAuDYQWrlhbCLbvAlwPtTuJOuk6DlGm1cL7ZdnXwGKew0lfitv++h2PqNj5j0rvWE4bdUqwZQQZInroRp8/ag+3fZteI4V0XL+sWpe220GNVJ5KwEeoU8q14nKUFyVMnz4S09HzrnNSBtah+lZBrmjTGRK5rR96xNbsK7obsjrMaV6to0rgUYC1gLUi1gc6FhojIqXB427ZcXLLtbcbMhKn003HlUdEYHBtduLbXcn5DmT5CmsSUTq2P4h3tq217EAyimGcAagHbrVYxWNsqdL1s+jA/dVc4z2fuWPFGa3yddv9Q+z93nSikcEyaVLTD+0V9LjqyNm0IMT1kbjzO1KophgeGXb2bukLlQCQIG5gbnfy8qExFpkOV1ZD0YEH61SDS+1EprdshiiLQ2qAmjLK6D0ozeh8EfuAru9ag1m5vWtXj0ZJP7mer1er1EUv9zu1+J9ekifkKEuYq3yUnz2/Gnf6mpGo09h9aCv4SwNiSei6/U6fWvDuL6R7Kk/LEXHHnDp/N/yrtX6KsZ3nCMPJJKZ7evLK7ZR6BStcZ4/bi0BtqPPrWvBON4hLORLzoqtACnLy8tz5mtmCXHG3+TNnhzyJL0fQH/zyzBOQjQhhsRS7GZGlhc39D99MOxXElv4HD3DBOQK2muZfAxM8yQT70diEtc1WfQVV43JXZBSUXVFPNsRJ0IMAjnzGnpQWB46UvAIczDRgNvMVacUlsfZX5CucfpNslbSX8OTaNtofJ4ZV4AmOjAf7jUHglap0WWaNO0Xbivag/Z8I01nXauc8d/SE9tnXDvLtKu+hXoQP3j9PWuf4nGXH+N2b1JP30NWiOKTdyZKWWMVUUF3bpclmYsTuTua1BocMaznPWq/GKsyCa3Y0HnPWs96etD42Uj9RFeAk1Jl0oLvD1rIvN1+6g8TCvqY+mGrWAKDF5uv0FeF5uv3UPikH9TD0wphVp7D4vDozC6/du2gY6KR0zfZM66xsKpnesdBqTsI1J5V0nhPYRXUC42UgDMRJk/aiKEouJ3zRmq2bcS7WYayStte/YSAQYt/M7j0muf43E945fIiT9lBCj0FdUxv6OsMtpnQszKCfiIEe3Qa+cVXn7FIthrtwssQAoOuYmANR5j60LpWxVXgn7I4YWsOGI8Vw5j1y7L9Nf9VNMSUYZSAw6MJH13oXDXBAG0ACPSpW18/7/vnXjZMjk2zXxoRY3s9YeYU2/NDA+RkUjs2EiVJZeROhI5U+7UYnu7DRoX8A99/pNIsGfAPIVqxObx8m9WHGo86S8CQrNYFui8G6ruCTRb21O4j2ivQeVp0YliT2Ku7r1M+6t9R/ur1D5WH4YnS8Ng8Fc1a7dB/jRoHyFQjE20cizYa4v7zKtsH0BJb5gUzwPA2cwilj9B78qsuB7JKIN3X+Fdvc/lWbGpS/akUk4rtnI+3V7MJy5fh0metVzhB8L+q/jV//AEzWgL4AAH7K2dAB9pxyrn3Bz8Y9PvNUSqEk/Yy3OD/B1P8ARRxcL32HdoGlxJ84Rx/4H3NW7GcUjYSSfYCuLcOxjWbqXV3UzHIjmD5ESK69hAmIspetzlcSJEHzH9duldCbcaQueCUuXsgvYhm1Jn7qEx2EF229t9VdSp99NPMUViB3clyFUbkmAPc1XuJdssNb0Rjdbog0/wBx0+U0wiV9HJ8bhmtO9t/iQlT6gx8jv70NTrtPxEYi814WxbzAAgGZjSSYGsQPaktasbtGbJHi6PV6vV6nJnq9WwQ1LZwjNsPyoOSQyi34IK9TBeEvzI/v2rP/AMPc2EGfP86X5Ih+OQur1WvG8NVMN3KwWHjZuZYbx0EaVWThzQjlixnil6GfZFLZxdo3XVEU55YwCR8Ik6Tmg+xrtlkAKCNjsRqI3/KvnsjrTnsxicaLmTBG4WhmKL4lhRmYlT4dh6yQBqRRlG9ixdaO928Vb/yyyh2GikwSDK++x2qsdv8AFqvcWCwklrsT08C/e2nlVc4V+kB3A/WsMHA2uWiUYegJ38wwpL26x365iTcQHIqKiBtDAkkkbTmLc6z5KknFs0400+VDjC70xRa53hcZftfA7AfunxD5GR8qe4DtTeHx2Ef0LJ+dedk+kktppmn5b7QN23Ja4ltdcqlyOpJj5wv1oLBt4PajOJX3v4kXght/CFG8QOvrNS9ouG9xcOUQlxQ6jpMyvsfoRWlahGB2NVJy9iPB3VXca9aPRp2pTNEoLiLmKtkOkkEKT5GImrThe0SWhhXqD/XR0NepOD9DWfQGF406ADKkdIj7qNt9oP3rfyb+lIYFYZqVZZryTeOLKZ+lnF97iM0ZR3Sga9Hbfz1qm8P4VcC96FYo0KIUmSdgOpnlXaML2dtYu4DdtK6rEkjlMgecn8avIsKIAVRl2gDTlp0quOEpRdvs6eWMXFJdHLuxv6O9ruNG3w2D85udf5R78wOi4mwpAECOkaR0ollrQ26vGCiqRCeSU3bOC/pN7NNhb4vLLYe6fDJJ7t+aa7Kd19xyqoqZr6W4zwi3iLT2by5rdwQeoO4I6EHUHqK+cuO8JuYLEPh7upU6NEB1PwsPIj5EEcqSUC2LLWmL8XU13he3iiQDt5CagvHNAGpOgHUnarUnC7hRMyGcoBEagjQ0kpShFUGUYzm7FGA7OtcBYBmUEBmEQsxy+tSca7PGy4W3LKRziQdj0rpfYjhK27TsV/aMI8XlPw+0Ur41Zm/kyxGs/ENd4y+kaVOeScVyZ0YR5UjnljA3A0C3mI3EZo57jQVdOB8BBytdEn9wGQPU/gPnTXBcIbzj0Kj/AO0U1wmHuZfBbjlmZh9Ms1B5ck+kUaiir8U4Ulm7lDb6gcx5f35VjD4STtr6U+vcAJvE3HlioMAciSNzy06U2w3D1URrI51fGpv9yIz4+GJX4QHAzJvvoAenyoTF9hMNlJQtabeWM2/Ty/vSrpatmIjlvpNCPwlSZZZP8TE/jVWtaFUqZx/imCNpwhts5YkKUAZXjfLBk8uU1a/0ecFxeGxlq+LIto0rc7y4B4GidIJDSAQOoAMSa6BYwirsqjkIEH51KbfQn0/rRS4oMpc3srXbHswq33uIg7u6QQB9ljqw8pIkHzI5UqwfZjNo4uKJgFTIB842q3YtnESLjgT4ShI9m5fXalMXWUqbV8gjkMoJ676+9ZpyXLotGLrsVYzhGHsq57zvGQiRpHMQCBqZj50r4diFu3kUkLbOkIrZpI8OpgbxTM8Hv5vAlzT97J+e9MsBwxwQbiLIMjQSCNQZjekjDk7qhpS4ruzS5w21bEFbrwZ8bDcajYUJxPGW7mXNatkD4cwzRO++nIcqst2yXBDQfvpdieAJlJX4xqAdZ6itDx10QU/ZXlxJX4IUcgqhf/EClfF3N1AT4oM669Rz9as2L7PXAM416gGSPz9qCxOFizcIRnaDCrEk9dSNOemtK4sMZKyp/q46L8q9W36xc/7B+f8ASvUlfkvf4OsRFeisVgzSCBvCsSLd1GOwOvuIn6z7VcgJ161QgYqK+GYQLly35o7L9AarDNwVUTnj5M6CVrW46r8RCjzMVz7DB01N/EN/NeuEfLNFTPdkyd/rVP1P4E+D8ll4nxpEU92O8bkJyrPm0HT0BrlvHuAX8be73E3FcjwqiKQqjfKus78zqatLPWqXWUypIPlpUZZpS81/0WhjUfAn4b+i9DBdAg31kt8pge9XXDdnrdtAozMRzdixjprsPIaVDg+0JGlwZh1Gh+Wx+lO8Hjrd34GBPTY/I/fWjHwfT3+SM+a7BbeFAHw6UKeFICWFtcx1JgSfc09K0FisUFHgQ3W/dSPqxMD7/KqtImmxWmFB3QrH70fTU1NbthdhP0+tRYLE3rjlb9oqCZTKDlEDZjz9TGvKmDWqEaa0F6YqxGFd7wcqqgJlENJOpP7sczU6WORj2rOJ4hZtyGuKCNxMt/tGtJsb2oUT3VtnPIt+zX7i3/1pXKMe2FRlLpDW9CfEQJMLJiTyA8/KpGtyKpqcWvtcV7zZgP8App4E5xrqxj15bU8tdo7UDMrg7QIYfMkUizQY7xSQ0NiRG3oTXhZj2pZ/iWyPs3D7J/yoo8bw4TPn8og5p9AJ99qZTg+mK4y9BcVo5PWq7jO1Lf8ASRRrqbnikQfsqRBmOewNQYvtG5HhUKeplvkNqV5oexlikWCyNCupjQk8+e/XWsXL6HSZPQSYPttVQtcavr9uZ6qv4AUIuLcMzKxUsxYxoJJk6etTf1EfAywsuIwqtrr16ffUnd5YGp86X8B4gbiHvCMwMA6CRAP301NwdRVoyUlaJtNOgcXcnX8BQeJtW3MiVPOBv5x+NE32Anc1GdBrA+prgEP6kv8A3Gr1bZx0b5V6upH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 descr="data:image/jpeg;base64,/9j/4AAQSkZJRgABAQAAAQABAAD/2wCEAAkGBxQTEhQUExQWFRUXGBwYGRgYGBoYGBocHR0aGBgdHRwcHCggHBolHBwYITEhJSkrLi8uFx8zODMsNygtLisBCgoKDg0OGhAQGzAlICQsLCw0NCw0LCw0LSwsLCwsLDQsLyw0LCwsLCwsLCwsLCwsLCwsLCwsLCwsLCwsLCwsLP/AABEIAOAA4QMBIgACEQEDEQH/xAAcAAACAgMBAQAAAAAAAAAAAAAEBQMGAQIHAAj/xABAEAACAQIEAwYDBAgFBAMAAAABAhEAAwQSITEFQVEGEyJhcYEykaFCscHRBxQjUmJy4fAWM4KS0kNTsvEVosL/xAAaAQADAQEBAQAAAAAAAAAAAAABAgMEAAUG/8QALBEAAgICAgIBAwMDBQAAAAAAAAECEQMhEjFBURMEImEUMqFCgbEjM1Jx4f/aAAwDAQACEQMRAD8AFmsg1qKzXgnrGwpb9pv5jTEUvYeJvWqRFM1utaVIop0EkWtxWoFbgUQMzUiLJjma1iiuH4sK0EgTsSJg+2tctsD0POH2TbGW4A3LQE1JjcX3cHMotjTKEbP6CNB8qHOPtrAuW3YnRigWB9zR86VYn9s47u1kid9SekzIHoPnWr5IpUmZ1Ft7J8RjVuEMLd1YmDJM+qfD99TYc2x8SuJ8tPkv5UGudW7srbG0sJjzEAjWiXwwn/NTzAJH/wCjFK5JdjIh40A+VEJVdyV8JJ5cuX97VDh+Cfvv3nQOA0V6/goBYNmHIAsT/wCQBonBXXRRmtKRyJYz89aCl5Ss52LLuGtF4UCB+7EHrqT+FEWLNtLtuQ4mdZGUCDy0O5HLnTK5xBBGa02vQBh7zH3VXGzyzsypJkSoKjygjT510Xb6A+hpieHENmERGuv9/wBil2LwgYEEqs6SIn61opvOQwKgfwifvppwrDG4YYbc45+9NPC27sEMtKihYux3VwpMjkeo5VhWpp2gsk37gjRWKD0B++l5s6ab/fWWWmbV9ysnstpRKigsOaOWiKYitLuxqWoruxooAaP8m0f4B9woQ0Yg/Y2/5F+4UGazvsYxXqzXq44fAV6vAV6lAZoB/ib1o6aBb4m9fwFPAB4VKlRCpkqoUT2LLN8IJ9KmbDkGDv0n74296sHZWzbKkEeP4tZ2Og05j86Y9ofDZhMo8QJGgkenrFVWCUo8kyEsyUqopTUz7OC4XOVQy/amPbWJ9qB4bw9rj5Zjqfv9at+Dt90AqAFRuOfrruaOGD/cw5ZJaIruEYnaP9I/P8aDFpVkOu0yZkff0otMWS/jRiJ/dIA+RJNTtYW5MqkToIIb3n8q0RUPCISUl2LbbYZmXKod9lAAI89pj1o/F4DwliQsCYABA+4mpcDhbNl2MKGbnpIHT0ovHWDdQqp3gg8uvyp+KoTk7K1izbVVLAiWElSQYg/0og2FdreRCwEyzRrsAd5IFEYLhxLFbtskQRrt6g/PahXwZsAziCiAkrmKrPry+VIo+x7N+ILlIGdVJMDwjU7wJ5xS84cBWa6yheZYR6a1Be40MywVu7yYgj0bQfftWuMvC6UUyqoZyyDJ8/bb1oOS8HcX5NsNisqxbVHUncbz7E6UQ3GlQjMpU9IJ+sAV7CZy0C3lEQdQPQggfT0o/HYcZRmgco+InyHMn2ottqwJJaK2llW7y9AYNc2M85bn5R86049whFtDE2oVNnUnYzAI6jyplxO0VCLGUQW8vEYEnrAHzr3aZbaYK2L2qzOWYZmghQPmTPKKyuPKUomiMqplC74FpXajbbUoYgNpoDqNZieX4UdbJABI069PWkqtF2gyoL50PpUmaRpUF46H0NFAGzCLaD+FfuFAvR+I0AHkKAes77Ca16tZr1GjixV6sCs0qFM5aBu/E3r+Ao6aBvfEf75Cnj2cYFN8DZSA2+m52HXT160oUVKLYkVWMkn0CSbQ3wqPcuRbJUAHM4JGh5DrtRmN4ZcUHKxZTyJ1+dS8DdSkLoR8XWevp+VS8b46tgBQM91tl5AdW6Dy51p4xcOUjPcuVRE1nBXHzEDVYmdDPvzq0YHDZUCtdznqAZ+u486XdnhcvqxvCFOxAifICNh1/rT9bBACqFyjafypsMElaBkm26ZqtlAIUEeZ2++q7fxDfrnhnIsLv5eI6c5Me1NMXgRcOcQ+05TofNRO1OeG4K0BognnmAJ/p7VauRJtoTXZDHVV5liSx20gHQe81BeuhSqLcYu+sgzC8yAojXYadelY49hLTq4KSZkSxSDPVYilnBsMFgk3gY84j1aZ669KlKe6KqDqxxisTmOTx6EGZVfQ7ydecUpfg6u5NwwCdAJLR/Ex1NM8PiERmIFxyd2c9PU1luOWo1DAdRBB8hlJP0qc5uzlFoqLcCu4W4blq536t/07jEONd1A0Py9qzYxliXZRct3lIzKyLJJnnp9YMA04xGNDu5QMGIyqxBErzEAg9fnyoZsHMBBbR+oBB++aPLXQyjs3wXEUEjO7Hrk2PSZiR71gAO2c97J2YtHtlB2pjf7Kmzb71oe5qXCKJ1AiJJzHqfTpS+zdZVJugLroupePMRH3UJNp0wximrRMcGbinaBA8WaevWYG+tLuNdnLuLKG5eVRbXKiqhI66kvvsJjlTDDcV1KqjMN5EfdNE2eKW2MZoI1IOkcvSkcmduL0UDjnAf1c28pZyxIMgco6e9a4i0UthmUgOcp+/wCv51ae12IVbaXJBAbXXqOX99ard7iyYm0UDKoGrZp0A1kaUIq0U5t1ZFh0LkKgknYCo76wGB31FF8H4h3YyWIafie29pnOuggtKiNYj3JqWzZ764QbVzqzMYH03NBxfVB5r2SYx9aDJrbjWFuD/L0I1jTxD1IMVW7HaKNGQn0IP5Ck/TTatHfNAfT516k3+Ik/cb5j869Q+DJ6O+WHsvIrIqJWqQGs45tQV4+I/wB8hRc0FePjP98hTQezjK0QlDinXDuGFoZ5C/U/kKsouTpAcklsGw+Ia2wZNx8iOhqROCOT3lwlmfxE6aTsDr0jSKnxGW7dVbS+EHIWHPXf0GutWCwhIhoLroxHPoT6jX3qsOKT5bSIzk9ULeBWWt3N4nSOvl5mn/7VhBGhOuXmOmtDXuHrlBzLJjTeD+dNcO5VRmOaNJ61pjGHjog5S8gLYQ2pdCxYiNWJAG+inTlyoNDfDBu8Jg6DYe4AinVtBdnNsDGXr6nn6betQcZFqzbzOYkwomMzchr/AHFCePVxegqXhi3GDvHBOiuwzDaDI67gn8aZXMIsRr7f+6UYPhlonv7zJcuciGlVjksTEUzdwFzZiQBMKpJ+v9NqMI6tnSl6FmKwhnmB0JJB+tRXDlVjqmkGI+h6+dGpjBcAKZu6nxEiCem5kbg7UBxfeFYEDprXnZPo5/LyUtfyXjm+2mjfA2bYnxHMRqzMTPPcnbnRtrDqjC5BaBtoRO4Oux8xpt0pZgLkMpI57VDd4Mhe43fXHU6qt12aOe7H2r0U6RCrY4OK74jWecTOnsak4soWyXYqAo/dmTsBz3PQVWhhbNsg5ZPLKZ+RopGe4R8YXzadevlXXapnVTE1/HWoLMCI/gePbSfnS48TwjK0RGoIIyE7z8Wsegq18RwkWzOukAE9fYk1UsRwJR4jB+/6ipR+nguxnll4KjxS0SqFYIzERmJJOhBgxpvWzJ3WHYn4rhCD31b2ygj3qwXuE5iI0Aga+Z3nbpTvG8Gs3LQtsohRoec9Z3B/OqLul0c5WtnObHZ261tbqtbk6hC4VxrpvA1Gu/On3Z3j16z+yxFu4y6jOAXYT13zD0286W8W7PXLMtbOZFG8+ID7j7UkLNIljy5mr3yI8aVlp7a9oVf9jZaV3dxz/hH4/LrVOqa8SSZJIHUzAnlNS4qwABAMwCdfLXemTUaQODlb9As16sV6qEjqq3K3FyhAa3Br5+j2KCM9CXm8R/vkKF41xTuED5M8sFiYiQTOx6fWkf8Ai0SSbJnyux/+KtiwTltLRKeWMXTL7gOG5ll5BOw/P8qNv3rqWe71YbZgPFl6R15TQ3Z/ja37Hele7VRrmysI5nN3o9NQKmHaXDXWyYcXbhHxG3bzqD/NnCj0k1eMHuK0ybmntjfhjoEQKhUQNOY8qYDEhdoUbTrH01JoOypC5lGcag/ZIIMMCOoMih8Bh7zXe8vHKgGkQRHSMpMf3NPxWNfatk9ydseXMWoA8YGbbM0efMTQ9jiSO2SQW3IMrAmJ8YFFHCTqsDzEVHa4YoYFiWjqdKnKbbX2hSVdhtqzAlh8tvoTUXEsNafK90A5fhza/TmfrpQ3CbKZjcNwBTJUZjABO8T6/Oi7mGsPcDyjvtOaSPQcvatONRcdInLTPWnzHRPDEabjyI2AoS53iE90iLOssSxPsIA+dMcYAqxLTuFT4m8vIedDYU3WBlVWeTMXgDy016knWuyRk1SdM6LXdCZ7CSDcNsGepnXeJJIrFyw7wQUnYEsYb00nbl60yfhlu47eIMw0OkkegOgHt1rOG7O2w0nNPKHYfQECpY8Mk9uyjmivcSwRtLJvJbnYghtd4XONdqhPeG2IuZv42Ak/WDTHjGFwlh8pjvW1CKZuEGYJnYaHUnlSTifDmuBVtXO5yk55vAkDTkW0Mz0oyxW9nc6Rvw+3cTMznODzkCPYJNSXeIszZQHUdZUE+gImPlSW9cvFu5LXbgQiWypy/iMkj16eVOreOvRDobk/DoA3vqJ+U0HDiqTOU73QbhrV0Ai3BDAT3wZj5bGeu5PtXsTg3iWFsxvlVl9d2OlI3vsXjuQh80IJ96aYXA3tGFzJzyK0j3B3oPIorph42R4rBh7bJkIzAieh5GNOdVPidy9hrai5FyGgsgIgaxIO5n5xV0x124QQoAJ0/wDVUniljEAOkvdmSV2JjrAhhIiPKg8sGxoxdFc7Q8ezoLVtvCYZ2HPmB6Dn7UhVpqycJwFsjvQJJ+yfsHmI60VjLqATcRWXbVQT7f3yrSskY6SI8JO9lSB0f06TzHPlRGPJkyIHLzozjX6sJFpZf95WOUfeCfIUsv4gt8UbRVNtp0JaimrIq9XqxVSJ0qKzUYu1nva+ePYFXa0zhx/OPxqm1b+1LzY/1L+NVAV630X+3/c8/wCp/edl7H8Nw+I4bbsvkuiAXAMEMTnAYoQZG28wNas3C+GJZWFAtovIAKBXPP0QuO+uWrdwM1xA5BUgLkMaa+I+Py2rq9vhs6XGL67QAJ9BVWhE9GtvAEnMjZFZsxGWS0gA77HSZr2GVjbAvZS3OBlG+mk9I96agnpQCmDcLHw22JY/wmCu3TX5UHGgp2ZTEciI5Agf1qXF4clSAdx8xWg4phxYNwMDbncjc8t48oNL+H9qLFxWYnJ3fxAzt5aeLQjQa6ilai9MOzNnhhVADoNfT+gqfBYFfiUjQx4ZGvoDHzFLL3FbmKyi0h7o6g5gCwHMwDGvL51YrVkIoAygkCRE6+cRUIYIqfKPQ8pOtkVtWkxz50NxDEtaWSQCdBoSZPQc+tMjfRQSxgAT6+lUntBau3y9/VWtiLSxIE/idNfyFWyVVIWO2KuM9pcRZUCwrjU+ILmLnnIg+XzNG8I7fvcVM1qSU8RkiHkxAynwkR9aL4h+zSAFJYhUJkQApOu+sjkI1qr9mXTv7oulVlvDOimBJ123J+VShN9FZQ8htrgr3rrX793LmMkz8hJ0A5AVYEwNjLlt3RrGoiJ0jUCJnaaHwuOF+4Ao/Zj4fP8AipzxHF90mS2qtdceFTsBzY+X3/Om4ri9iNtsFwfZu3b13cmcx1PnrvW+Ja3aYB28TwANyNdD5DXes4fHXRagqO8AgEtM+Z01pCnBbjObju2Y7mTJ+WwrPxlFqkVS5XbG2Jt21MPcUHoW/A1oeKWzpaVrh2zZQq/7m39gagfCJaCpbAzudyAYA3J8uXvXsRYKGAN9o2/pFV57oVxSFWIxmJt3fGFyEkhQpYgfzgRI9KhxGNsYdZAJO/hEn1PIU9a0rrlJL+3hXzloqk8VcNlW0fDqDz10Oh15detReKDeh1JguJjEM+JthLC2yBcJMtcLTAyCBMAnNyy7mIpLisSL6MyT4ASVO5EasPT7qi44r2F7skTcE6fugkff+NK8LiCgBUwwkg6Vqjj+xMRSXN0Cj8KecGP7G4Tzb15D86S3XkkgATyGw8h5U04XdAsvrrmPP+Fatl/aQxfuMfqw/dX5V6s/rK9a9Wb7zd9paYrIWvA1uHrzSggxuPs3GazeNxAr6sqh9j0kR9ateE7EcL7lLz42FdQwz3UtnXyiZ8q5zxX/ADrv85++mfY18KLzDFWjdDLlRQpY58y8l1Jia9rHBRgqPNnNyk7Or9j+H8Mw797hb1otBUsbsmOYhjp106VZMZxqyrZTdunTMe6TOAOpZUMfOqf/AIPw5u27qIbNtU8VpQQ7NJMmScvhjw7mOVXW0tuxbUgAAkBQomSdtfPqaHfkNfgqn+Lbb3stoXDbHxXLxJnWPCC0bDpNMMLiQwuMC90zoJGQNsGyiByBGk6DakXEeFW7V4d0ue1f/a2ZU3EVtmX0BiNtCKu3Dmy21Tu1BgZsugnnoBWW25U3ReSilaQow2Kfuu7RQ5A8SXBuNj4VDFhHQwJ5VjG4bCmGfDMilVAYNlXQyoUI2rcpGseVM8RgLi3Rc/ZkAnQK05TAABE6855wNqlxvZcYq23eO6MdEIJkLvqG1EnkI2GvS0cbSpfySc1dsg4bwGyCHRCN2AkwM28CYg9NRTC9gnZ0+EIpzQSQSw225CjeHcJVAttXYBBGhkn1JB561n9VZXKm4x5iY2+VF4V5Bz9CrtPxNMMouuIQnxncjoQOvpXP+O/pOXK1vDo2WILnwsf5R9n1OvpTT9JOIb9SuMzMe9uqltSZAXefUqra+dcadp32Gtafp4Rywc370SyTcJUjreMxxvYW1dUn4fFqYBAKtp1ma5xb40TMpzPP+lfQ/ZDBlOH4O08yLSlgd5Zc5B9ya+de1GH7rGYpIgLfuR6ZyR9DUsX0kJSfPaKz+pmkuOi2djuP3A5Nu2HVYzITB1mCp5HQ1Zuz/Z/EYy6cWb122xYgjdVjULE/DECI/GqF+j8r+ti1duPbW8MgyNlLPPgUnfXUaRqQK+juDcNXD2UtIWIWdWYsxJMkknc0r+mlDK4/0+A/OpQv+oTYjhISGJk+kD76T4m8okIl1j/AhPuCRln51dsXg1uRmEldunyoW8gBidelNODa1oSMypcNwDgl7gJdxrocqgbKOn5k1PcsGTAKnzkD61YDbgg1F2h4rYwto3sQ4RBoOZYnYKBqT5Co/pl7GeV2c37V8Ua2v6vaTM7/AB6wAp5TB1PToPMUv4MRGV7QQ6HR8wJ13kCDqan4n+luwVfusHcLR4GuZYnkWAmB6E7VUV7fkrFywGeZz94Vb0jLFGOBxC8iaGnbhLT2QpKi6NbehzNtmHpAI5iY2iqDbwbtqFJpx2g7Q2cS1t/1bu3RAhYXiS8fCT4R4t9fTpS+/Zu3E73UoZ0mYjTUfjVlyiTfGQJesFd4+YJ942qOibdoeGdQfaKxiYVpAEQNPbzplPwdLG0rB6xV07qx+4Pr+dZpflfoPxL3/H/oTbat5qXg+Ht3LgW4xWdojU9CTtVuXsnaPN/Y/wBK8qGGU9o9HJOMXTOL8X/z7n81W39GHDMUb4v2LJe3rbuN3ltQAdzDeKRoYG8bwTTrtZ2WwllZY3GuMdFtquc+rEQojrTP9GHD8JZsYu/dtw0qhD3czC2SCCsKpBzxqP3RBHP0o5I8eL7MEsbvkui/4ThwG5nyGv1o4YFLi5SiuszDQQCDI36Hb0qpW+1dhZS2SyzMLLMBv4mYyx9TTLCcZt90brYm3ZUGH1lwdwMumsRtPOjBw6QJ8vJL2nd7fdd3h+9IcyGUtCwuo8QG56/ZqC/xtLYxchFay0WwNM3hB1B5ZpEj8KT8Y/SLZWyVw6XbzRAdkdTm6gGD01Me9c9xnGLt25na07HNPigeoEmRUMrcXp9lcUOa6OwcF4yblu4e8TOuQ5WBBA0LHfziBsRRv647SJ26So1/0/jXLLkNmYNcUnX/ACi3mBCuNtBvGnSnPBLmLOVruKKqQDCoWMdPExA9YO1JjyOqv+Rp4lZdv/lEQgMyqToJYDXykjWo+K4hjaBBlhoDI15QYPOY955CpsLxSwQAbk+ZRgffSKjx3EcOwyyhB55isfMVSVNfuRNLfRzbt5a/WEZjef8AZhmRNAgO2XLlBJ0id/nFUDgHD7jYmyGssQXByurBWjWDpqNNY5TXc0yW2DWrmHB2OYFzEzuX38hHxGi2xtvvBdNy0zhMg5KsmXIGbdgEBM/Z5azTHlcY8bBOCcrod4ByqLmkkAAs5GZupIG09BtXB/0rcEurxK6yW3db0XBkUtyyttOuZSfcV0LEcdW04F17J5/s0JyifU0/4NxexdAZbob+EjISf5SJPtTwyq6TFljdXRzP9F/Z9lxK4jFI9o2wLllbilRcJzLmlh9mAYGslT69tbi6Bcx0+o+dBY3GMRHduQf4TVR4zaIWVa7h2O5ZTctt0mdFjXodTS5s8rtHY8capln4p2qtKAqkq76KcpaDtEAHxTprtU+FWInXQCfvPvXKuF9kXuYy3jLt8XgrB1W2jsNBC+P4RDQdyTBrrNkDKKOOTlts6SS0kFTyOxqv9tsCz27bomdkcaQSQIaYgE75dulP7S1jF2FuW3RwcrKQYJB23BGoI3BGxp5K1QidOzm9jF3kMC1rzLuLYnmIcK30jWo+J9oL1oCbIM886soP+mT91c44jwDiloM728RlEmc2cx1ORjy3qv8A67d37y5/uNIsbrsfmvR0rj98YqyLQKo8EgnRc2+sbHfXlPOqHax1y1mQZSAAAZkAwCxEbyZPvQIxt3/uP/uNHYSzh+7Us1/vTOYKqsu5iJjlHOu48VsMXyerNUsswBGU6HmJn0OxoTH2mB8QI0H3VObevgLR5gA/IE1uLYQZn/8AdIpcWaJQ5x3oC/W2616t+9t/uH516rW/X+DLxX/JfyW2mfFO2WIt4TLbOW4IHe7tlOmg5N/F+OtLKA46P2Lf6fvFeVgk1NV5aPTzRTg78JjLHcZu2cJhbikMziGLy06STMgzIpP/AIyxH7tr/a3/ADqXjTTw/B+R/BhVYFbcWKEk7Xl/5MGTJKLVPwiw/wCKrx3W1/tb/lUqcevHknyP/KkFlZgDUkxA3npVt4l2PxmFQXLthshUMWXxBJ5PGqsOfLzpcmGC6iaMM2+2Dnitw75fkfzrBxrdF+R/OgluaCsNfrP8a9GpMMOMPRfkfzqK5ij0X5UOL0yYOm/QchPTXSou+pli/B3InbEE8hUTXj/c/nWpatetOooDZh7prQ3a9crVhVUkTdnjc/vWtWbyrFYNMkhJNhWB4nesmbN25a/kdl+cHWrP2O4ndxWLyYnEXbodWAS45KOdDlIOg0BMrBldCDVOitrbFSCpIIMggwQeRBGxok2rPocYx7SqrJZt2xooEIo8hrW9ztLaWBkY/wAuo+sVwPhPE+6vC64NwwRJMsJ5gnnHXrXWuB91ikVrLhwAMwBMg9CN1/veuXLwRlFIfY7j6my/dF1cgZdI6c56TWuA7QOygOT+dZXhB3IAXmSYgcqBxWNw1gEl1dxMLbOaTykjRff60W2tti0n0Vj9LPagraGEtnxXBmukck5L/qO/kPOuSg027TXHbE3XuGWc5vYgQB5AeEelKaeLtWBqjzGsitGqe2u1F6BBNujIvsjaH25VFccvJYzFeu7msJs1FJVfk6TbfG9bNK9Xq9VCJce/FeuOjCDBHQiRSz9RP7zf37Vk4Ej7TfT8q8fhH2e5b9B/aFJwthUH24AA65tAB58qV8e7J4zBqj4iwyK+x0IBn4WInK3ketP8FxEYUYK+yhxavhiGEyAXk/zAajzAr6Cv3ldUuKcyXAGUjYgwyn3EGtn037P7s876lfect/Rh2GGHy4vFoe9IzWrZH+WOTMD9s8h9n126jbxKEQxHmDoPrUd2zm1oXH3ERfF8XIc//VWbrslXIV8U7E8MclnsLmbWLbug9YVso+VIsZ2J4fbZWSzmIM5WuOy+UidfTyq0YfG2tnBA5zrPypcuEdy3drKzzZZ99Zrz/qss0v8ASV367RpxXf3NhfAuDYQWrlhbCLbvAlwPtTuJOuk6DlGm1cL7ZdnXwGKew0lfitv++h2PqNj5j0rvWE4bdUqwZQQZInroRp8/ag+3fZteI4V0XL+sWpe220GNVJ5KwEeoU8q14nKUFyVMnz4S09HzrnNSBtah+lZBrmjTGRK5rR96xNbsK7obsjrMaV6to0rgUYC1gLUi1gc6FhojIqXB427ZcXLLtbcbMhKn003HlUdEYHBtduLbXcn5DmT5CmsSUTq2P4h3tq217EAyimGcAagHbrVYxWNsqdL1s+jA/dVc4z2fuWPFGa3yddv9Q+z93nSikcEyaVLTD+0V9LjqyNm0IMT1kbjzO1KophgeGXb2bukLlQCQIG5gbnfy8qExFpkOV1ZD0YEH61SDS+1EprdshiiLQ2qAmjLK6D0ozeh8EfuAru9ag1m5vWtXj0ZJP7mer1er1EUv9zu1+J9ekifkKEuYq3yUnz2/Gnf6mpGo09h9aCv4SwNiSei6/U6fWvDuL6R7Kk/LEXHHnDp/N/yrtX6KsZ3nCMPJJKZ7evLK7ZR6BStcZ4/bi0BtqPPrWvBON4hLORLzoqtACnLy8tz5mtmCXHG3+TNnhzyJL0fQH/zyzBOQjQhhsRS7GZGlhc39D99MOxXElv4HD3DBOQK2muZfAxM8yQT70diEtc1WfQVV43JXZBSUXVFPNsRJ0IMAjnzGnpQWB46UvAIczDRgNvMVacUlsfZX5CucfpNslbSX8OTaNtofJ4ZV4AmOjAf7jUHglap0WWaNO0Xbivag/Z8I01nXauc8d/SE9tnXDvLtKu+hXoQP3j9PWuf4nGXH+N2b1JP30NWiOKTdyZKWWMVUUF3bpclmYsTuTua1BocMaznPWq/GKsyCa3Y0HnPWs96etD42Uj9RFeAk1Jl0oLvD1rIvN1+6g8TCvqY+mGrWAKDF5uv0FeF5uv3UPikH9TD0wphVp7D4vDozC6/du2gY6KR0zfZM66xsKpnesdBqTsI1J5V0nhPYRXUC42UgDMRJk/aiKEouJ3zRmq2bcS7WYayStte/YSAQYt/M7j0muf43E945fIiT9lBCj0FdUxv6OsMtpnQszKCfiIEe3Qa+cVXn7FIthrtwssQAoOuYmANR5j60LpWxVXgn7I4YWsOGI8Vw5j1y7L9Nf9VNMSUYZSAw6MJH13oXDXBAG0ACPSpW18/7/vnXjZMjk2zXxoRY3s9YeYU2/NDA+RkUjs2EiVJZeROhI5U+7UYnu7DRoX8A99/pNIsGfAPIVqxObx8m9WHGo86S8CQrNYFui8G6ruCTRb21O4j2ivQeVp0YliT2Ku7r1M+6t9R/ur1D5WH4YnS8Ng8Fc1a7dB/jRoHyFQjE20cizYa4v7zKtsH0BJb5gUzwPA2cwilj9B78qsuB7JKIN3X+Fdvc/lWbGpS/akUk4rtnI+3V7MJy5fh0metVzhB8L+q/jV//AEzWgL4AAH7K2dAB9pxyrn3Bz8Y9PvNUSqEk/Yy3OD/B1P8ARRxcL32HdoGlxJ84Rx/4H3NW7GcUjYSSfYCuLcOxjWbqXV3UzHIjmD5ESK69hAmIspetzlcSJEHzH9duldCbcaQueCUuXsgvYhm1Jn7qEx2EF229t9VdSp99NPMUViB3clyFUbkmAPc1XuJdssNb0Rjdbog0/wBx0+U0wiV9HJ8bhmtO9t/iQlT6gx8jv70NTrtPxEYi814WxbzAAgGZjSSYGsQPaktasbtGbJHi6PV6vV6nJnq9WwQ1LZwjNsPyoOSQyi34IK9TBeEvzI/v2rP/AMPc2EGfP86X5Ih+OQur1WvG8NVMN3KwWHjZuZYbx0EaVWThzQjlixnil6GfZFLZxdo3XVEU55YwCR8Ik6Tmg+xrtlkAKCNjsRqI3/KvnsjrTnsxicaLmTBG4WhmKL4lhRmYlT4dh6yQBqRRlG9ixdaO928Vb/yyyh2GikwSDK++x2qsdv8AFqvcWCwklrsT08C/e2nlVc4V+kB3A/WsMHA2uWiUYegJ38wwpL26x365iTcQHIqKiBtDAkkkbTmLc6z5KknFs0400+VDjC70xRa53hcZftfA7AfunxD5GR8qe4DtTeHx2Ef0LJ+dedk+kktppmn5b7QN23Ja4ltdcqlyOpJj5wv1oLBt4PajOJX3v4kXght/CFG8QOvrNS9ouG9xcOUQlxQ6jpMyvsfoRWlahGB2NVJy9iPB3VXca9aPRp2pTNEoLiLmKtkOkkEKT5GImrThe0SWhhXqD/XR0NepOD9DWfQGF406ADKkdIj7qNt9oP3rfyb+lIYFYZqVZZryTeOLKZ+lnF97iM0ZR3Sga9Hbfz1qm8P4VcC96FYo0KIUmSdgOpnlXaML2dtYu4DdtK6rEkjlMgecn8avIsKIAVRl2gDTlp0quOEpRdvs6eWMXFJdHLuxv6O9ruNG3w2D85udf5R78wOi4mwpAECOkaR0ollrQ26vGCiqRCeSU3bOC/pN7NNhb4vLLYe6fDJJ7t+aa7Kd19xyqoqZr6W4zwi3iLT2by5rdwQeoO4I6EHUHqK+cuO8JuYLEPh7upU6NEB1PwsPIj5EEcqSUC2LLWmL8XU13he3iiQDt5CagvHNAGpOgHUnarUnC7hRMyGcoBEagjQ0kpShFUGUYzm7FGA7OtcBYBmUEBmEQsxy+tSca7PGy4W3LKRziQdj0rpfYjhK27TsV/aMI8XlPw+0Ur41Zm/kyxGs/ENd4y+kaVOeScVyZ0YR5UjnljA3A0C3mI3EZo57jQVdOB8BBytdEn9wGQPU/gPnTXBcIbzj0Kj/AO0U1wmHuZfBbjlmZh9Ms1B5ck+kUaiir8U4Ulm7lDb6gcx5f35VjD4STtr6U+vcAJvE3HlioMAciSNzy06U2w3D1URrI51fGpv9yIz4+GJX4QHAzJvvoAenyoTF9hMNlJQtabeWM2/Ty/vSrpatmIjlvpNCPwlSZZZP8TE/jVWtaFUqZx/imCNpwhts5YkKUAZXjfLBk8uU1a/0ecFxeGxlq+LIto0rc7y4B4GidIJDSAQOoAMSa6BYwirsqjkIEH51KbfQn0/rRS4oMpc3srXbHswq33uIg7u6QQB9ljqw8pIkHzI5UqwfZjNo4uKJgFTIB842q3YtnESLjgT4ShI9m5fXalMXWUqbV8gjkMoJ676+9ZpyXLotGLrsVYzhGHsq57zvGQiRpHMQCBqZj50r4diFu3kUkLbOkIrZpI8OpgbxTM8Hv5vAlzT97J+e9MsBwxwQbiLIMjQSCNQZjekjDk7qhpS4ruzS5w21bEFbrwZ8bDcajYUJxPGW7mXNatkD4cwzRO++nIcqst2yXBDQfvpdieAJlJX4xqAdZ6itDx10QU/ZXlxJX4IUcgqhf/EClfF3N1AT4oM669Rz9as2L7PXAM416gGSPz9qCxOFizcIRnaDCrEk9dSNOemtK4sMZKyp/q46L8q9W36xc/7B+f8ASvUlfkvf4OsRFeisVgzSCBvCsSLd1GOwOvuIn6z7VcgJ161QgYqK+GYQLly35o7L9AarDNwVUTnj5M6CVrW46r8RCjzMVz7DB01N/EN/NeuEfLNFTPdkyd/rVP1P4E+D8ll4nxpEU92O8bkJyrPm0HT0BrlvHuAX8be73E3FcjwqiKQqjfKus78zqatLPWqXWUypIPlpUZZpS81/0WhjUfAn4b+i9DBdAg31kt8pge9XXDdnrdtAozMRzdixjprsPIaVDg+0JGlwZh1Gh+Wx+lO8Hjrd34GBPTY/I/fWjHwfT3+SM+a7BbeFAHw6UKeFICWFtcx1JgSfc09K0FisUFHgQ3W/dSPqxMD7/KqtImmxWmFB3QrH70fTU1NbthdhP0+tRYLE3rjlb9oqCZTKDlEDZjz9TGvKmDWqEaa0F6YqxGFd7wcqqgJlENJOpP7sczU6WORj2rOJ4hZtyGuKCNxMt/tGtJsb2oUT3VtnPIt+zX7i3/1pXKMe2FRlLpDW9CfEQJMLJiTyA8/KpGtyKpqcWvtcV7zZgP8App4E5xrqxj15bU8tdo7UDMrg7QIYfMkUizQY7xSQ0NiRG3oTXhZj2pZ/iWyPs3D7J/yoo8bw4TPn8og5p9AJ99qZTg+mK4y9BcVo5PWq7jO1Lf8ASRRrqbnikQfsqRBmOewNQYvtG5HhUKeplvkNqV5oexlikWCyNCupjQk8+e/XWsXL6HSZPQSYPttVQtcavr9uZ6qv4AUIuLcMzKxUsxYxoJJk6etTf1EfAywsuIwqtrr16ffUnd5YGp86X8B4gbiHvCMwMA6CRAP301NwdRVoyUlaJtNOgcXcnX8BQeJtW3MiVPOBv5x+NE32Anc1GdBrA+prgEP6kv8A3Gr1bZx0b5V6upH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9" name="Picture 13" descr="http://www.thetherapybook.com/getattachment/38048296-5039-4484-a170-79e908b826d3/Why-work-overload-can-kill-us-.as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70770"/>
            <a:ext cx="2195148" cy="21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76256" y="256490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Crowdsourcing: </a:t>
            </a:r>
          </a:p>
          <a:p>
            <a:r>
              <a:rPr lang="en-US" sz="1800" dirty="0" smtClean="0"/>
              <a:t>Impossible to assign too many tasks to a single worker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495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1152525"/>
                <a:ext cx="8867328" cy="5248275"/>
              </a:xfrm>
            </p:spPr>
            <p:txBody>
              <a:bodyPr/>
              <a:lstStyle/>
              <a:p>
                <a:r>
                  <a:rPr lang="en-US" dirty="0" smtClean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1,…,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 no. of arms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belongs to the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52525"/>
                <a:ext cx="8867328" cy="5248275"/>
              </a:xfrm>
              <a:blipFill rotWithShape="1">
                <a:blip r:embed="rId2"/>
                <a:stretch>
                  <a:fillRect l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794626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8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Multi-armed Bandit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some sequential decision problems, there is no clear separation between exploration and exploitation.</a:t>
                </a:r>
              </a:p>
              <a:p>
                <a:r>
                  <a:rPr lang="en-US" altLang="zh-CN" dirty="0" smtClean="0"/>
                  <a:t>So we have to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Explore-While-Exploit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Problem 2:</a:t>
                </a:r>
              </a:p>
              <a:p>
                <a:pPr lvl="1"/>
                <a:r>
                  <a:rPr lang="en-US" altLang="zh-CN" dirty="0" smtClean="0"/>
                  <a:t>Play for </a:t>
                </a:r>
                <a:r>
                  <a:rPr lang="en-US" altLang="zh-CN" i="1" dirty="0" smtClean="0"/>
                  <a:t>T</a:t>
                </a:r>
                <a:r>
                  <a:rPr lang="en-US" altLang="zh-CN" dirty="0" smtClean="0"/>
                  <a:t> rounds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 smtClean="0"/>
                  <a:t>: the reward received at round </a:t>
                </a:r>
                <a:r>
                  <a:rPr lang="en-US" altLang="zh-CN" i="1" dirty="0" smtClean="0"/>
                  <a:t>t</a:t>
                </a:r>
              </a:p>
              <a:p>
                <a:pPr lvl="1"/>
                <a:r>
                  <a:rPr lang="en-US" altLang="zh-CN" dirty="0" smtClean="0"/>
                  <a:t>Minimize the expected regret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98882" y="4509120"/>
                <a:ext cx="4680520" cy="78386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=1…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882" y="4509120"/>
                <a:ext cx="4680520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691680" y="5445224"/>
                <a:ext cx="4680520" cy="91063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=1…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=1…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445224"/>
                <a:ext cx="4680520" cy="9106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27763" y="465313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Each time play 1 arm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7763" y="575474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Each time play K arms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60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Multi-armed Bandit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4572000"/>
          </a:xfrm>
        </p:spPr>
        <p:txBody>
          <a:bodyPr/>
          <a:lstStyle/>
          <a:p>
            <a:r>
              <a:rPr lang="en-US" altLang="zh-CN" dirty="0" smtClean="0"/>
              <a:t>There are many variations of </a:t>
            </a:r>
            <a:r>
              <a:rPr lang="en-US" altLang="zh-CN" dirty="0" err="1" smtClean="0"/>
              <a:t>MAB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Stochastic, </a:t>
            </a:r>
            <a:r>
              <a:rPr lang="en-US" altLang="zh-CN" dirty="0" err="1" smtClean="0"/>
              <a:t>Adversial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Markovian</a:t>
            </a:r>
            <a:endParaRPr lang="en-US" altLang="zh-CN" dirty="0" smtClean="0"/>
          </a:p>
          <a:p>
            <a:r>
              <a:rPr lang="en-US" altLang="zh-CN" dirty="0" smtClean="0"/>
              <a:t>Side information</a:t>
            </a:r>
          </a:p>
          <a:p>
            <a:pPr lvl="1"/>
            <a:r>
              <a:rPr lang="en-US" altLang="zh-CN" dirty="0" smtClean="0"/>
              <a:t>Contextual bandit</a:t>
            </a:r>
          </a:p>
          <a:p>
            <a:r>
              <a:rPr lang="en-US" altLang="zh-CN" dirty="0" smtClean="0"/>
              <a:t>Several meaningful objective functions</a:t>
            </a:r>
          </a:p>
          <a:p>
            <a:pPr lvl="1"/>
            <a:r>
              <a:rPr lang="en-US" altLang="zh-CN" dirty="0" smtClean="0"/>
              <a:t>Regret, expected regret, pseudo-regret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5107" y="6453336"/>
            <a:ext cx="532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See the comprehensive survey by 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Bubeck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altLang="zh-CN" sz="1400" dirty="0" err="1" smtClean="0">
                <a:solidFill>
                  <a:schemeClr val="bg1">
                    <a:lumMod val="50000"/>
                  </a:schemeClr>
                </a:solidFill>
              </a:rPr>
              <a:t>Cesa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-Bianchi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Multi-armed Bandit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application in ranking documents</a:t>
            </a:r>
          </a:p>
          <a:p>
            <a:r>
              <a:rPr lang="en-US" dirty="0" smtClean="0"/>
              <a:t>A set of documents D={d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}.</a:t>
            </a:r>
          </a:p>
          <a:p>
            <a:r>
              <a:rPr lang="en-US" dirty="0" smtClean="0"/>
              <a:t>A population of users. </a:t>
            </a:r>
            <a:endParaRPr lang="en-US" baseline="-25000" dirty="0" smtClean="0"/>
          </a:p>
          <a:p>
            <a:r>
              <a:rPr lang="en-US" dirty="0" smtClean="0"/>
              <a:t>Users of type </a:t>
            </a:r>
            <a:r>
              <a:rPr lang="en-US" dirty="0" err="1" smtClean="0"/>
              <a:t>i</a:t>
            </a:r>
            <a:r>
              <a:rPr lang="en-US" dirty="0" smtClean="0"/>
              <a:t> will click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ij</a:t>
            </a:r>
            <a:endParaRPr lang="en-US" baseline="-25000" dirty="0" smtClean="0"/>
          </a:p>
          <a:p>
            <a:r>
              <a:rPr lang="en-US" dirty="0" smtClean="0"/>
              <a:t>Each time the system presents to the user a top-</a:t>
            </a:r>
            <a:r>
              <a:rPr lang="en-US" dirty="0" err="1" smtClean="0"/>
              <a:t>k</a:t>
            </a:r>
            <a:r>
              <a:rPr lang="en-US" dirty="0" smtClean="0"/>
              <a:t> list.</a:t>
            </a:r>
          </a:p>
          <a:p>
            <a:r>
              <a:rPr lang="en-US" dirty="0" smtClean="0"/>
              <a:t>The user click the first doc she likes.</a:t>
            </a:r>
          </a:p>
          <a:p>
            <a:r>
              <a:rPr lang="en-US" dirty="0" smtClean="0"/>
              <a:t>Objective: Maximizes </a:t>
            </a:r>
            <a:r>
              <a:rPr lang="en-US" dirty="0" err="1" smtClean="0"/>
              <a:t>E[#users</a:t>
            </a:r>
            <a:r>
              <a:rPr lang="en-US" dirty="0" smtClean="0"/>
              <a:t> who click at least once]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289575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 diverse ranking with multi-armed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bandits.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Radlinski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Kleinberg and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Joachims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 ICML08.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0800" y="5105400"/>
            <a:ext cx="762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Top-</a:t>
            </a:r>
            <a:r>
              <a:rPr lang="en-US" sz="1600" dirty="0" err="1" smtClean="0"/>
              <a:t>k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3581400" y="5105400"/>
            <a:ext cx="7620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4572000" y="5105400"/>
            <a:ext cx="762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Top-</a:t>
            </a:r>
            <a:r>
              <a:rPr lang="en-US" sz="1600" dirty="0" err="1" smtClean="0"/>
              <a:t>k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5562600" y="5105400"/>
            <a:ext cx="7620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</a:t>
            </a:r>
            <a:endParaRPr lang="en-US" sz="1600" dirty="0"/>
          </a:p>
        </p:txBody>
      </p: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>
            <a:off x="3352800" y="5334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23" idx="1"/>
          </p:cNvCxnSpPr>
          <p:nvPr/>
        </p:nvCxnSpPr>
        <p:spPr>
          <a:xfrm>
            <a:off x="4343400" y="5334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  <a:endCxn id="24" idx="1"/>
          </p:cNvCxnSpPr>
          <p:nvPr/>
        </p:nvCxnSpPr>
        <p:spPr>
          <a:xfrm>
            <a:off x="5334000" y="5334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</p:cNvCxnSpPr>
          <p:nvPr/>
        </p:nvCxnSpPr>
        <p:spPr>
          <a:xfrm>
            <a:off x="6324600" y="5334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圆角矩形标注 4"/>
          <p:cNvSpPr/>
          <p:nvPr/>
        </p:nvSpPr>
        <p:spPr>
          <a:xfrm>
            <a:off x="6324600" y="2636912"/>
            <a:ext cx="1487760" cy="432048"/>
          </a:xfrm>
          <a:prstGeom prst="wedgeRoundRectCallout">
            <a:avLst>
              <a:gd name="adj1" fmla="val -63460"/>
              <a:gd name="adj2" fmla="val 932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unknown</a:t>
            </a:r>
            <a:endParaRPr lang="zh-CN" altLang="en-US" sz="2000" dirty="0"/>
          </a:p>
        </p:txBody>
      </p:sp>
      <p:sp>
        <p:nvSpPr>
          <p:cNvPr id="14" name="圆角矩形标注 13"/>
          <p:cNvSpPr/>
          <p:nvPr/>
        </p:nvSpPr>
        <p:spPr>
          <a:xfrm>
            <a:off x="7656240" y="3212976"/>
            <a:ext cx="1487760" cy="432048"/>
          </a:xfrm>
          <a:prstGeom prst="wedgeRoundRectCallout">
            <a:avLst>
              <a:gd name="adj1" fmla="val -80312"/>
              <a:gd name="adj2" fmla="val -577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Play k arms</a:t>
            </a:r>
            <a:endParaRPr lang="zh-CN" altLang="en-US" sz="2000" dirty="0"/>
          </a:p>
        </p:txBody>
      </p:sp>
      <p:sp>
        <p:nvSpPr>
          <p:cNvPr id="15" name="圆角矩形标注 14"/>
          <p:cNvSpPr/>
          <p:nvPr/>
        </p:nvSpPr>
        <p:spPr>
          <a:xfrm>
            <a:off x="6156176" y="3861048"/>
            <a:ext cx="1487760" cy="432048"/>
          </a:xfrm>
          <a:prstGeom prst="wedgeRoundRectCallout">
            <a:avLst>
              <a:gd name="adj1" fmla="val -80312"/>
              <a:gd name="adj2" fmla="val -577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rewards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957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Remarks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err="1" smtClean="0"/>
              <a:t>MAB</a:t>
            </a:r>
            <a:r>
              <a:rPr lang="en-US" altLang="zh-CN" dirty="0" smtClean="0"/>
              <a:t> is a very powerful framework to describe sequential decision problems with limited information.</a:t>
            </a:r>
          </a:p>
          <a:p>
            <a:r>
              <a:rPr lang="en-US" altLang="zh-CN" dirty="0" smtClean="0"/>
              <a:t>Has found many applications in several areas. </a:t>
            </a:r>
          </a:p>
          <a:p>
            <a:r>
              <a:rPr lang="en-US" altLang="zh-CN" dirty="0" smtClean="0"/>
              <a:t>I am not aware of much work in DB community, except an application in data cleaning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[Cheng at al. VLDB10]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Might be useful/helpful in your own research problems!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74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72" y="2996952"/>
            <a:ext cx="27813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Stochastic Multi-armed Bandit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665312"/>
                <a:ext cx="77724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Stochastic Multi-armed Bandit</a:t>
                </a:r>
              </a:p>
              <a:p>
                <a:pPr lvl="1"/>
                <a:r>
                  <a:rPr lang="en-US" dirty="0"/>
                  <a:t>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arms</a:t>
                </a:r>
                <a:endParaRPr lang="en-US" dirty="0"/>
              </a:p>
              <a:p>
                <a:pPr lvl="1"/>
                <a:r>
                  <a:rPr lang="en-US" dirty="0"/>
                  <a:t>Each arm is associated </a:t>
                </a:r>
                <a:r>
                  <a:rPr lang="en-US" dirty="0" smtClean="0"/>
                  <a:t>with an </a:t>
                </a:r>
                <a:r>
                  <a:rPr lang="en-US" dirty="0">
                    <a:solidFill>
                      <a:srgbClr val="FF0000"/>
                    </a:solidFill>
                  </a:rPr>
                  <a:t>unknown</a:t>
                </a:r>
                <a:r>
                  <a:rPr lang="en-US" dirty="0"/>
                  <a:t> reward distribution supported on [0,1]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time, sample an arm and receive the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reward </a:t>
                </a:r>
                <a:r>
                  <a:rPr lang="en-US" dirty="0" smtClean="0"/>
                  <a:t>independently drawn </a:t>
                </a:r>
                <a:r>
                  <a:rPr lang="en-US" dirty="0"/>
                  <a:t>from the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reward distribution 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665312"/>
                <a:ext cx="7772400" cy="4572000"/>
              </a:xfrm>
              <a:blipFill rotWithShape="1">
                <a:blip r:embed="rId3"/>
                <a:stretch>
                  <a:fillRect l="-784" t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3568" y="522920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classic problems in stochastic control, stochastic optimization and online learning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938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CN" sz="7300" dirty="0" smtClean="0"/>
              <a:t>Thanks.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lapordge@gmail.com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Stochastic Multi-armed Bandit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65312"/>
            <a:ext cx="8424936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Stochastic Multi-armed </a:t>
            </a:r>
            <a:r>
              <a:rPr lang="en-US" dirty="0" smtClean="0"/>
              <a:t>Bandit (</a:t>
            </a:r>
            <a:r>
              <a:rPr lang="en-US" dirty="0" err="1" smtClean="0"/>
              <a:t>MAB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MAB</a:t>
            </a:r>
            <a:r>
              <a:rPr lang="en-US" dirty="0" smtClean="0"/>
              <a:t> usually refers to a class of problems (many variations)</a:t>
            </a:r>
            <a:endParaRPr lang="en-US" dirty="0" smtClean="0"/>
          </a:p>
          <a:p>
            <a:pPr marL="800100" lvl="1" indent="-342900"/>
            <a:r>
              <a:rPr lang="en-US" dirty="0" smtClean="0"/>
              <a:t>Problem 1   </a:t>
            </a:r>
            <a:r>
              <a:rPr lang="en-US" dirty="0" smtClean="0">
                <a:solidFill>
                  <a:srgbClr val="FF0000"/>
                </a:solidFill>
              </a:rPr>
              <a:t>(Top-K Arm identification problem)</a:t>
            </a:r>
          </a:p>
          <a:p>
            <a:pPr marL="457200" lvl="1" indent="0">
              <a:buNone/>
            </a:pPr>
            <a:r>
              <a:rPr lang="en-US" dirty="0" smtClean="0"/>
              <a:t>You can take N samples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-A sample:  Choose an arm, play it once, and observe  the reward</a:t>
            </a:r>
          </a:p>
          <a:p>
            <a:pPr marL="457200" lvl="1" indent="0">
              <a:buNone/>
            </a:pPr>
            <a:r>
              <a:rPr lang="en-US" altLang="zh-CN" dirty="0" smtClean="0"/>
              <a:t>(Approximately</a:t>
            </a:r>
            <a:r>
              <a:rPr lang="en-US" altLang="zh-CN" dirty="0"/>
              <a:t>) </a:t>
            </a:r>
            <a:r>
              <a:rPr lang="en-US" altLang="zh-CN" dirty="0" smtClean="0"/>
              <a:t> </a:t>
            </a:r>
            <a:r>
              <a:rPr lang="en-US" dirty="0" smtClean="0"/>
              <a:t>Identify the best K arms (arms with largest means)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Goal: Minimize N.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272002"/>
            <a:ext cx="2952328" cy="244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7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Wide Applications: </a:t>
            </a:r>
          </a:p>
          <a:p>
            <a:pPr lvl="1"/>
            <a:r>
              <a:rPr lang="en-US" dirty="0" smtClean="0"/>
              <a:t>Clinical Trials (Thompson, 1933). Sequential experimental design, Evolutionary Computing, Online learning, Stochastic network optimization.</a:t>
            </a:r>
            <a:endParaRPr lang="en-US" dirty="0" smtClean="0"/>
          </a:p>
          <a:p>
            <a:r>
              <a:rPr lang="en-US" dirty="0" smtClean="0"/>
              <a:t>Motivating Application: Crowdsourcing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60564" y="4073634"/>
            <a:ext cx="4878561" cy="2235686"/>
            <a:chOff x="899592" y="1769378"/>
            <a:chExt cx="4878561" cy="2235686"/>
          </a:xfrm>
        </p:grpSpPr>
        <p:pic>
          <p:nvPicPr>
            <p:cNvPr id="6" name="Picture 16" descr="http://www.clker.com/cliparts/K/0/N/F/h/W/task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801696"/>
              <a:ext cx="774105" cy="85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 descr="http://www.clker.com/cliparts/K/0/N/F/h/W/task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801696"/>
              <a:ext cx="774105" cy="85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http://www.clker.com/cliparts/K/0/N/F/h/W/task-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769378"/>
              <a:ext cx="774105" cy="85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3d small person sitting next to a laptop happily raised his hands 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9" y="3247364"/>
              <a:ext cx="677594" cy="67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3d small person sitting next to a laptop happily raised his hands 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131" y="3281546"/>
              <a:ext cx="677594" cy="67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3d small person sitting next to a laptop happily raised his hands u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327470"/>
              <a:ext cx="677594" cy="67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1187624" y="2657512"/>
              <a:ext cx="0" cy="62403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2"/>
              <a:endCxn id="11" idx="0"/>
            </p:cNvCxnSpPr>
            <p:nvPr/>
          </p:nvCxnSpPr>
          <p:spPr bwMode="auto">
            <a:xfrm>
              <a:off x="1286645" y="2657512"/>
              <a:ext cx="3912184" cy="66995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1286644" y="2657512"/>
              <a:ext cx="2016224" cy="62403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302868" y="2657512"/>
              <a:ext cx="1895961" cy="66995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  <a:endCxn id="10" idx="0"/>
            </p:cNvCxnSpPr>
            <p:nvPr/>
          </p:nvCxnSpPr>
          <p:spPr bwMode="auto">
            <a:xfrm flipH="1">
              <a:off x="3209928" y="2625194"/>
              <a:ext cx="2181173" cy="65635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5198829" y="2657512"/>
              <a:ext cx="192272" cy="62403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94804" y="5621178"/>
            <a:ext cx="147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Crowd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722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Applications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277069"/>
                <a:ext cx="8856984" cy="5248275"/>
              </a:xfrm>
            </p:spPr>
            <p:txBody>
              <a:bodyPr/>
              <a:lstStyle/>
              <a:p>
                <a:r>
                  <a:rPr lang="en-US" dirty="0" smtClean="0"/>
                  <a:t>Workers are noisy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How </a:t>
                </a:r>
                <a:r>
                  <a:rPr lang="en-US" dirty="0" smtClean="0"/>
                  <a:t>to identify reliable workers and exclude unreliable workers ? </a:t>
                </a:r>
              </a:p>
              <a:p>
                <a:r>
                  <a:rPr lang="en-US" dirty="0" smtClean="0"/>
                  <a:t>Test workers by gold tasks  (i.e.,</a:t>
                </a:r>
                <a:r>
                  <a:rPr lang="en-US" dirty="0"/>
                  <a:t> </a:t>
                </a:r>
                <a:r>
                  <a:rPr lang="en-US" dirty="0" smtClean="0"/>
                  <a:t>tasks with known answers)</a:t>
                </a: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v"/>
                </a:pPr>
                <a:r>
                  <a:rPr lang="en-US" sz="2200" dirty="0">
                    <a:solidFill>
                      <a:srgbClr val="C00000"/>
                    </a:solidFill>
                    <a:ea typeface="+mn-ea"/>
                    <a:cs typeface="+mn-cs"/>
                  </a:rPr>
                  <a:t>Each test costs money. </a:t>
                </a:r>
                <a:r>
                  <a:rPr lang="en-US" sz="2200" dirty="0" smtClean="0">
                    <a:solidFill>
                      <a:srgbClr val="C00000"/>
                    </a:solidFill>
                    <a:ea typeface="+mn-ea"/>
                    <a:cs typeface="+mn-cs"/>
                  </a:rPr>
                  <a:t>How </a:t>
                </a:r>
                <a:r>
                  <a:rPr lang="en-US" sz="2200" dirty="0">
                    <a:solidFill>
                      <a:srgbClr val="C00000"/>
                    </a:solidFill>
                    <a:ea typeface="+mn-ea"/>
                    <a:cs typeface="+mn-cs"/>
                  </a:rPr>
                  <a:t>to identify the best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  <a:ea typeface="+mn-ea"/>
                        <a:cs typeface="+mn-cs"/>
                      </a:rPr>
                      <m:t>𝐾</m:t>
                    </m:r>
                    <m:r>
                      <a:rPr lang="en-US" sz="2200">
                        <a:solidFill>
                          <a:srgbClr val="C00000"/>
                        </a:solidFill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ea typeface="+mn-ea"/>
                    <a:cs typeface="+mn-cs"/>
                  </a:rPr>
                  <a:t>workers with minimum amount of money? </a:t>
                </a:r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277069"/>
                <a:ext cx="8856984" cy="5248275"/>
              </a:xfrm>
              <a:blipFill rotWithShape="1">
                <a:blip r:embed="rId2"/>
                <a:stretch>
                  <a:fillRect l="-619" t="-929" r="-1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data:image/jpeg;base64,/9j/4AAQSkZJRgABAQAAAQABAAD/2wCEAAkGBhQQEBQQEBIVFRUUGBcYFRUWFRQSFRUVFhcWFxgWFRYXHCceGBkkGRcYIDAgIycpLCwsFR8xNTA2NSgrLCkBCQoKDgwOGg8PGjUkHyQrLC41NDQsKSw1LCwyNiwsLC40LCwsLCwvLCw0LCw0LyosLDUwLDA0NCksNSw0NTUsKv/AABEIAOAA4AMBIgACEQEDEQH/xAAcAAEBAAIDAQEAAAAAAAAAAAAABwUGAQQIAwL/xABTEAABAwICBgQFDwkECgMAAAABAAIDBBEFBgcSITFBURMiYXEUUpGxwQgWIzJCU2JygZKUoaLC0RUXJENUVYSTs4KjstIYMzRjZHODpMPhJXTw/8QAGgEBAAIDAQAAAAAAAAAAAAAAAAUGAgMEAf/EACsRAQACAgEDAgQGAwAAAAAAAAABAgMEERITMUGhBSIycSFhsdHh8AaB8f/aAAwDAQACEQMRAD8AuKIiAoxnjSziEOKy4dh8EcnR6oa3onzSPPRtkcbNdwudgG5t1ZyoPl32TOk7vEdP9mExoOfzhZkO7DnD+Dm9JT1/Zl/d7vocv4q72SyCEev7Mv7vd9Dl/FPX9mX93u+hy/irvZLIIQc95lO6geP4N/pK49e+Zv2J/wBEcrvZLIIR698zfsT/AKI5PXvmb9if9EcrvZLIIR688zHYKN4/hLedPXbmf9kf9FarvZc2QQf125n/AGR/0Vqeu3M/7I/6K1XiyWQQf115oOwUrx/DMHn2LpUOm7EqGs6LFIw9rbCWLo2RSN1gHBzS3ZexBsdh3bN49CWXnuuwqKrzfNBOwSRPLw9pvbZSb7jaCCAQRtBCC5ZezHBXwNqKWQSMO+2xzXcWvbva4cj5lk154xvKddluoNfhr3SU3uwRrarb+0qGD2zdux4ta/uTa9YyBpJp8Xi6h6OdovJA49YfCYfdsvx4cQNl/ZjgbeiIvAREQEREBERAREQcFQnIe3N1ad9nVfydcD/0rsVCdH5tm6uHN1X/AFQUF3REQEREBERAREQEREBERAUFw3bnSW3B031UxCvS81ZlxuXC8y1NYIC8hz9VrtZoc2SPVDgQDs23XsD0K5oIIIuDsIO0EHeCOIUcz3omkpZPylgusx8Z1zCwnWaeLoOY5x8r2uOqur/pBz/u9n8yT/Kn+kJP+72fzJP8qzmYkbpou0ux4kBS1Vo6sDZ7lk9t5ZyfzZ8o2XDaSvIOb8zCsqRWR0vgkt7vdG91nPBuJBsGq/ZvG/fvuT6T0X5hmr8MgqKltpDrNLrW6QMJaJAO2222y4Nti1ja0REBERAREQEREHBUIyh1M41TfGdU/WNdXhQil9jzu4eM5/26PW85QXdERAREQEREBERARF1pMSibK2B0rBK8FzYy5oe5rd7mtvcgIOyiIgJZEQcWSy5RBEfVIV5JoqRpPWMkhHM9VjPO/wAqsWD4c2mp4qdntYo2RjuY0N9CimmzrY7hzTu1YdnfUvB8yu10HK6lRi0MbtSSaNrj7l0jGu8hN1C9KemeWWV1FhkhbE06r54/byu3EROG1rL7Lja7gbb9GptHFbMwyua1pO3VkfaR19u0WNj8YhZ1pa30w2Y8V8n0Ry9bgrleUcv58xHBJBFrO1AdtPNd0ZHwPF72G3evTOV8wMxCjhrIxZsrb6p2lrgS1zSeNnAi/YsZjjywmJieJZVERePBERAUHzP7DnKnf746n+3H0PoV4UI0xHocw4dUcAKdx746l5P1EILuiIgLCVOd6CMubJXUrS0kOaaiLWBGwgt1r3vwWbWhTaEMLfI6R0D+sS4tE0obcm5sAbgfKg7NVpkwmM2NY1x+BHNIPK1hH1rKZUz3SYp0ngchf0Wrr3Y9lte+qRrAXB1T5FMtD2UqR82I0lVSwzSUtRqtdIwPOoS9gADtlrx3/tKrimpMMgllZFDTxMaXyGONsYs0HaQwdY8Bx22CDLIo7NpWxWohlr6HD4hQxaxL5ydd7We2cLSNvaxuGh1iCLmyzuYNKD4sBixSOINln1WsYTrtY9xeC4nZcAMcQO4HigoE9Sxltd7W6xDW6xDbuO5ovvJ5KY6Rh0GP4LVDfI90BPYXNbb+/cten0RYhiNOK2qrw+sOq6KMu9iiBIJBewENIG2zG2uN53rPacwYYMOq3EF1PVR6xAsLluuSOQvEgoWY8ywYfAamqfqMBDdxc5znbmtaNpO89wJ4LIU9Q2RjZGG7XgOaebXC4O3sKhP5fizLjsUEsgZRwazoYnXBqS219h4utex2hjSBtJKvLRbYEHKIiAiIghHqgR0WI0FRyb/TlDvvLr6bNKBme7DaJ56NhInkabdI8fqwR7hvHmewbex6pPEYnPpIA680Ykc5o9yyTUDdY8CSw7OQvyvqOibDaQ1HhFZPE10ZHQwvcG6z94kJd1SBwF7k7eG3n2s8a+K2SY549IZVr1Twxw0X4iGNkFPa4DgOkiDxfaLtLrtPZvC/FLmqvw+QMmMlhvinDjcfBLusO8GyvFdWX233/WtTznhcc9DO6aw1GOexx9y9u1tj8I2b26yrml/kGeckRkrHEzx+HP7zylI1px166WmJT3PmYo62Gnki2E62u0kazHCw1Tz7+Vu5XnQzROiwSlD7guD3gfBkke5vlaQflXnnR1k44rXx01yIxd8zhvETSNa3aSQ0ci6/Bet6ambExscbQ1jGhrWjc1rRYAdgAVuveb26pR2bLOW/Xby+qIiwahERAUL9UnDqyUEw32mbftaYnD/EVdFIPVI0t6Kll8Wct+fG4/8AjQVummD2NeNzgHD5RdfRYbJdT0mG0cnjU8BPf0bb/WsygIiIJTgn6Lm6si3Nq6cSNHN4EbifK2XyrKady/8AIs2pu14df4vSD72qv1mPLFQ/MOH18Md4mRvZM+7bNAEtgRe+0SWFr/Utxx3BY62mlpZhdkrS11t4vucO0GxHaAgw8OEsnwQU0AGpLRhkfc+GzT33IK07R3BSYhluOmrnNEbHvieXPEZZJ0pfHquO51nttzvbjZfKj0X4vFH4CzFmtoto6rD0wYd7R1btHYJLbVkqDQZTRx1FM6eZ9NP0TmxnVD4pYw4dKHgWJIcRbVtY2N7AgNVznozjwOnOIYfiE0MsZaWse9nst3AardUN1jtvYhwIBuszpVrHV2WYatzbOd4NM4DcHPGqbdl37OwhdrDvU9UEcgfLLPM1p2Ruc1rSOTtRocR3EKkT4XFJD4O+KN0Vg3onMa6PVbazdQi1hYWHCwQTnHNGENZhdLJh7RBUQRRyU72HVLiQJNV795JcdYOJuHG/E32PRlmmbEKLXqo3RzwvdDLrNLNZ7ALuA4HbtHBwPCy2tjA0BrQAALAAWAA3ADgF+kBERAWIzXmeLDqSSrnPVYOq29nSPPtWN7SfILncCsrJIGgucQAASSTYADaSSdwXl/SfniTGq5sFNrOgjdqU7Bs6RxNjKRzdwvubyuUGHgpqnHsRklcQHykvkfbqRsADWjuADWgbzbvK7+NaLZYCGsnZIbXsQY+ezjy7FTMq5cjwuk1TYvPWmePdP5D4I3Dy8SsXV1JkeXu3n6hwHkUHt796T8kpjV0q3j54TCixeswx4bdzW+9v60Tu4Xt8rTdZLOufzXxRQRNdGywdK299aTaA0Eb2jeOZdu2BdzPuKMbEKewc99nfEAPtu87u66z2g/Rs6ombiVVHaCLrQB362UEgOA8RhF78XW5FdGtix7PTsXpxaPf8/wDrk2ecNpxVtzH6KPoeyB+TKPpJW2qagB0t98bd7Yvkvc/CJ5Bb+iKUcQiIgIiICm3qgKbXwcu97mid5dZn31SVpGmiHWwOr7BE75s0Z8yDsaJKnpMFoncoy35j3s+6tvU+0E1GtgsI8R8zf7xzvvKgoCIiAiIgIiICIiAiIgIi03Shn5uE0Zc0g1Et2wMO3bxkcPFbcHtJA47A0XTxpG1QcKpndZwHhLgdzTtEIPM73dlhxIWK0V5L6CMVs7fZZB7ED+rjI9t2OcPI3vK1jR3lN2IVLququ+Jjy5xdtM0pOtYk7xc3d3gcVTsexW14WH45+6PT5FG7uzGOvT/fskNPXm9uXTxvE+ldqNPUb9o8+7ksBi2JtponSv4bhxc47mj/APbrrtk22lTrG6+TEapkFO0vBcGRMG97nG2t8vbuA71C6uC21l+bx6/sl9nNXWxfh59HfyFlKXHMRtIT0YIfUPHuWX2Mbyc62qOQBPBeq6SlbFG2KNoaxjQ1rQLBrWiwAHIALX9H2S2YVRMp22Mh600g93IRtt8EbgOQ5krZVa4iIjiFZmZmeZERF68EREBERAWsaTYdfB64coHn5o1vQtnWCz2y+F1w/wCFqP6Tyg0v1O8t8KePFqZB5WRO9KqKkvqb3f8Ax9QOVQT5YovwVaQEREBERAREQEREBERB0cbxmKjp5Kmd2rHE3WcePIADi4mwA4kheXa6sqMxYoXnqh24e2bBA07u21/7Tndqz2mTSA7E6oUNIS6CJ+qNXb0819XWFt7RfVbzuTxFtkyzgbMJpADZ1RLYvO/bwbfxG3+Uk/Jz7GeMNOZb8GGctuIZOZ0dDAylpxbVbZvNo4udzcTc95usCSv1JIXEucbk7SVi8fxkUsJkO1x2Mbzd+A3n/wBqqXvfYycR6rNWtcFOZ9GCzzj+o3wWM9Zw9kI4NO5veePZ3r9aHo3QY7RiRpaXh5AIsdWWne5jh2EFpHYV9NFGRHYvWmaoBNPE4Pmcf1jztEQPbvNtzeVwtpzYwQ5wpXAWD3U27YLOb0Wy3YFatbXjBjikf7+6tbGec15tK8ogRdLnEREBERAREQFic3Nvh9WOdPP/AEnrLLF5q/2Cq/5E39NyCZepsd+h1Q/3zT5Yx+CsKjfqbP8AZav/AJrP8BVkQEREBERAREQEREBSjTjpG8EhOH0zvZ5m+yOB2xRHhfg9+7sbc8Wlbnn7OceFUb6h9i89WGP3yQjYPijeTyHMhec8r4Q/FayStrXF0bXa87z+sedoib38huaLclje0UrNp8Mq1m09MM9o1yy2nj/KVS3rOFqdh32P6z5dw5C54hZ6qqXSOL3HafIByHYv3W1hlde1mjY1o3NaNwC66qW3tTnvz6LRq68Ya8er8SyhjS5xADQSSdwA3lTxzZsYr2QQNJL3akTTua3eXu5CwLieQ7Au9nnH9Y+CxnYP9YRxPBnybz29ysmhPR54BTeF1DbVNQ0bCNsUJsQzsc7Y539kcCpf4ZqdFe7bzPj7fyiviGz127dfEefv/DdcpZYiw2kjpIBsYOs61jI8+2e7tJ8gAG4KQaU+pmnDnc/Az/3Lx6Fd1CdMRtmLDXfBpvqqpD6VMIpdkREBERAREQEREBYbObrYbWnlTT/0nrMrX9IEmrhNcf8Ahpx5Y3D0oNA9Tc39Cqj/AL8DyRt/FV9Sj1OMdsNndzqXDyRQ/iqugIiICIiAiIgL4VtayGN80rgxkbS57jua1ouSfkX3Xn/TrpF8IkOF0rrxxu/SHNP+slB2Ri29rTv5u+LtDVM35kmzBiQEd2xC7YWu9rHENrpH8iQNZ3cBtsFuNPTshiZTwi0ce6+97j7aR/wj9QsFh8qYH4LD1h7LJYyHkN4jHYN55nuCzKrXxHc7tu3TxHusOhqduOu3mfYWGzRjvgsPVPsj7hg5c3Hu89u1ZOrqmxMdI82a0XJ/Dt4fKtEwbCZ8cxFsLNmudp3thhadrj3A/K5w5rVoavfv1W+mPf8AJs3tns04r5n+8tq0JaPjXVPh1S28EDrtDtommG0A82t2OPM6o5r0gujgmDRUdPHTQN1Y4mhrRx5kk8XEkkniSV3lalaFCdMovmHDWjfq0/11UlldlCdLHWzPhreykHlqpD6UF2REQEREBERAREQFqelafUwatPOLV+e5rfvLbFoenCfVwSpHjmFv98w+YFBj/U+QauEE+PPK76mN+6qYtE0IwamB0x8YzO8s0gH1ALe0BERAREQEREE70xaRfyZTdBA79KnBDLb4mbjKeR4N7bn3JC8/5UMDZumqZANU9QHWJLvGNgdg86yeLtdjOOyNa7ZPO5rXb9WFlwD8kbLrdX6AY9XZVvB7Y2uHnC1Za9dZrzxy24pmtotxzw+VJiMc3+qka+2/VIJHeN4XYWh5oyBU4Wema8SRtOyaIkFhO7WG9v1jtR2enGkLDsn9rrDYNUja/sdwtzN+xQGb4Xasx255ifZN4viNZie5HE/q/GcsbM8opYbua11iG7S+TdYAb7bhzN+xX/RPo/GFUd5APCZrOmO/V8WIHk2+3mSeFlP9A2jrXcMVqW9VpIpmn3ThsM3c07G9tzwCvKnsGGuGkUqhM2W2W83sIiLc1ChGej0mb6Jo9w6l+p5k8xV3UIqx0ud2t8Rzf7uk1/OEF3CIiAiIgIiICIiApd6oip1cKjZ49RGPkDJXecBVFRX1StXaKih8Z8r/AJjWNH+MoKHoypejwehbzgY7541/vLZ10MBo+hpIIfe4o2fNY1voXfQEREBERAWFznjHgmH1VTexjieW/HIsz7Zas0pP6oXMjYaBlED16l4JHARREON+9+pbuPJBPtBuHB1bLUu3QRGx5PkOqPsh6rlVWF55DgPx5qN6Ms401HHJBOSwyuDzJbWZZrbNabbRvcb2Ptl+M2aT5akmCiDo4zs1v1sl9lhb2gPIbTz4LVaJmXRS1a15ltmds/09Mx9O0NnlcC1zN8bQRYiQjj8EbeZC0HR3kObFKqNojd4O17fCJPatawEFzQ7xyNgAudt921bro90DST6tRimtFHsIpx1ZX8fZD+rHZ7b4qvGH4dHTxthgjbHGwWaxgDWgdwWda8NV7zaX0paZsTGxxtDWMaGtaBYNa0WAA5ABfVEWTAREQCoRk4dPnCrk96dU/Y9g9Ku5UH0EfpGLYhV82v29s0+v9woLwiIgIiICIiAiIgKD6df0jGMPo992xi3bPOWeZgV4UHxv9LzpDHvEL4rf9GHpz9q6C8BERAREQEREBeddJuNxy5i15utDQtZrN4PMQ6Xo/wC1K8RnvXolR7NegQ1mIyVUdUGRTPL5GlpdI1ztrgzbYgm5F7WvxsgkLYazHa9xYzpZ5Td2q0MYxu65O5jALC5+snb6E0f6I6bCwJXAT1PGVw2MPEQt9z8b2x7Ny2PK+U6bDYBBSRho2azjtfI7xpHe6P1DgAszdAREQEREBERBjsx13QUdTN73DK/5rHO9ClPqa6G0FZP48kcf8trnH+oFummGv6HBasg7XtbGO3pHtYfskrGaBKDo8GY/36WWTyERf+NBRkREBERAREQEREBRXNWhOunxGeupayJnSvL2kumikbrCxbeNp2AbN+0K1IghP5nMbG0Yo2//ANmrH3E/NFj370H0us/yK7IghX5q8wfvT/vaz/IuDowzCNgxM/Tar0tV2RBCfzbZjbtGJOP8bUelqfm9zJ+8XfTZvwV2RBCPWJmX9vf9Mf8AguPWXmYbPDXn+LPpV4RBB/Wlmdu6ref4pp86etnNA2ipef4mI+fYrwiCEfkDNXv7/wCfTp+Ss1++O/nUn4q7oghPgGbBsD3H/qUJ85TwbNo4u+fh59KuyIIR0ebfh+XD06XNvJ/koFd0QeesYwLMuIsbSVjCYi9pJcKVjQRuc50XWsL32X7lbcoYD4DQ09JcExMDXEXALtpcRfgXErM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QEBQQEBIVFRUUGBcYFRUWFRQSFRUVFhcWFxgWFRYXHCceGBkkGRcYIDAgIycpLCwsFR8xNTA2NSgrLCkBCQoKDgwOGg8PGjUkHyQrLC41NDQsKSw1LCwyNiwsLC40LCwsLCwvLCw0LCw0LyosLDUwLDA0NCksNSw0NTUsKv/AABEIAOAA4AMBIgACEQEDEQH/xAAcAAEBAAIDAQEAAAAAAAAAAAAABwUGAQQIAwL/xABTEAABAwICBgQFDwkECgMAAAABAAIDBBEFBgcSITFBURMiYXEUUpGxwQgWIzJCU2JygZKUoaLC0RUXJENUVYSTs4KjstIYMzRjZHODpMPhJXTw/8QAGgEBAAIDAQAAAAAAAAAAAAAAAAUGAgMEAf/EACsRAQACAgEDAgQGAwAAAAAAAAABAgMEERITMUGhBSIycSFhsdHh8AaB8f/aAAwDAQACEQMRAD8AuKIiAoxnjSziEOKy4dh8EcnR6oa3onzSPPRtkcbNdwudgG5t1ZyoPl32TOk7vEdP9mExoOfzhZkO7DnD+Dm9JT1/Zl/d7vocv4q72SyCEev7Mv7vd9Dl/FPX9mX93u+hy/irvZLIIQc95lO6geP4N/pK49e+Zv2J/wBEcrvZLIIR698zfsT/AKI5PXvmb9if9EcrvZLIIR688zHYKN4/hLedPXbmf9kf9FarvZc2QQf125n/AGR/0Vqeu3M/7I/6K1XiyWQQf115oOwUrx/DMHn2LpUOm7EqGs6LFIw9rbCWLo2RSN1gHBzS3ZexBsdh3bN49CWXnuuwqKrzfNBOwSRPLw9pvbZSb7jaCCAQRtBCC5ZezHBXwNqKWQSMO+2xzXcWvbva4cj5lk154xvKddluoNfhr3SU3uwRrarb+0qGD2zdux4ta/uTa9YyBpJp8Xi6h6OdovJA49YfCYfdsvx4cQNl/ZjgbeiIvAREQEREBERAREQcFQnIe3N1ad9nVfydcD/0rsVCdH5tm6uHN1X/AFQUF3REQEREBERAREQEREBERAUFw3bnSW3B031UxCvS81ZlxuXC8y1NYIC8hz9VrtZoc2SPVDgQDs23XsD0K5oIIIuDsIO0EHeCOIUcz3omkpZPylgusx8Z1zCwnWaeLoOY5x8r2uOqur/pBz/u9n8yT/Kn+kJP+72fzJP8qzmYkbpou0ux4kBS1Vo6sDZ7lk9t5ZyfzZ8o2XDaSvIOb8zCsqRWR0vgkt7vdG91nPBuJBsGq/ZvG/fvuT6T0X5hmr8MgqKltpDrNLrW6QMJaJAO2222y4Nti1ja0REBERAREQEREHBUIyh1M41TfGdU/WNdXhQil9jzu4eM5/26PW85QXdERAREQEREBERARF1pMSibK2B0rBK8FzYy5oe5rd7mtvcgIOyiIgJZEQcWSy5RBEfVIV5JoqRpPWMkhHM9VjPO/wAqsWD4c2mp4qdntYo2RjuY0N9CimmzrY7hzTu1YdnfUvB8yu10HK6lRi0MbtSSaNrj7l0jGu8hN1C9KemeWWV1FhkhbE06r54/byu3EROG1rL7Lja7gbb9GptHFbMwyua1pO3VkfaR19u0WNj8YhZ1pa30w2Y8V8n0Ry9bgrleUcv58xHBJBFrO1AdtPNd0ZHwPF72G3evTOV8wMxCjhrIxZsrb6p2lrgS1zSeNnAi/YsZjjywmJieJZVERePBERAUHzP7DnKnf746n+3H0PoV4UI0xHocw4dUcAKdx746l5P1EILuiIgLCVOd6CMubJXUrS0kOaaiLWBGwgt1r3vwWbWhTaEMLfI6R0D+sS4tE0obcm5sAbgfKg7NVpkwmM2NY1x+BHNIPK1hH1rKZUz3SYp0ngchf0Wrr3Y9lte+qRrAXB1T5FMtD2UqR82I0lVSwzSUtRqtdIwPOoS9gADtlrx3/tKrimpMMgllZFDTxMaXyGONsYs0HaQwdY8Bx22CDLIo7NpWxWohlr6HD4hQxaxL5ydd7We2cLSNvaxuGh1iCLmyzuYNKD4sBixSOINln1WsYTrtY9xeC4nZcAMcQO4HigoE9Sxltd7W6xDW6xDbuO5ovvJ5KY6Rh0GP4LVDfI90BPYXNbb+/cten0RYhiNOK2qrw+sOq6KMu9iiBIJBewENIG2zG2uN53rPacwYYMOq3EF1PVR6xAsLluuSOQvEgoWY8ywYfAamqfqMBDdxc5znbmtaNpO89wJ4LIU9Q2RjZGG7XgOaebXC4O3sKhP5fizLjsUEsgZRwazoYnXBqS219h4utex2hjSBtJKvLRbYEHKIiAiIghHqgR0WI0FRyb/TlDvvLr6bNKBme7DaJ56NhInkabdI8fqwR7hvHmewbex6pPEYnPpIA680Ykc5o9yyTUDdY8CSw7OQvyvqOibDaQ1HhFZPE10ZHQwvcG6z94kJd1SBwF7k7eG3n2s8a+K2SY549IZVr1Twxw0X4iGNkFPa4DgOkiDxfaLtLrtPZvC/FLmqvw+QMmMlhvinDjcfBLusO8GyvFdWX233/WtTznhcc9DO6aw1GOexx9y9u1tj8I2b26yrml/kGeckRkrHEzx+HP7zylI1px166WmJT3PmYo62Gnki2E62u0kazHCw1Tz7+Vu5XnQzROiwSlD7guD3gfBkke5vlaQflXnnR1k44rXx01yIxd8zhvETSNa3aSQ0ci6/Bet6ambExscbQ1jGhrWjc1rRYAdgAVuveb26pR2bLOW/Xby+qIiwahERAUL9UnDqyUEw32mbftaYnD/EVdFIPVI0t6Kll8Wct+fG4/8AjQVummD2NeNzgHD5RdfRYbJdT0mG0cnjU8BPf0bb/WsygIiIJTgn6Lm6si3Nq6cSNHN4EbifK2XyrKady/8AIs2pu14df4vSD72qv1mPLFQ/MOH18Md4mRvZM+7bNAEtgRe+0SWFr/Utxx3BY62mlpZhdkrS11t4vucO0GxHaAgw8OEsnwQU0AGpLRhkfc+GzT33IK07R3BSYhluOmrnNEbHvieXPEZZJ0pfHquO51nttzvbjZfKj0X4vFH4CzFmtoto6rD0wYd7R1btHYJLbVkqDQZTRx1FM6eZ9NP0TmxnVD4pYw4dKHgWJIcRbVtY2N7AgNVznozjwOnOIYfiE0MsZaWse9nst3AardUN1jtvYhwIBuszpVrHV2WYatzbOd4NM4DcHPGqbdl37OwhdrDvU9UEcgfLLPM1p2Ruc1rSOTtRocR3EKkT4XFJD4O+KN0Vg3onMa6PVbazdQi1hYWHCwQTnHNGENZhdLJh7RBUQRRyU72HVLiQJNV795JcdYOJuHG/E32PRlmmbEKLXqo3RzwvdDLrNLNZ7ALuA4HbtHBwPCy2tjA0BrQAALAAWAA3ADgF+kBERAWIzXmeLDqSSrnPVYOq29nSPPtWN7SfILncCsrJIGgucQAASSTYADaSSdwXl/SfniTGq5sFNrOgjdqU7Bs6RxNjKRzdwvubyuUGHgpqnHsRklcQHykvkfbqRsADWjuADWgbzbvK7+NaLZYCGsnZIbXsQY+ezjy7FTMq5cjwuk1TYvPWmePdP5D4I3Dy8SsXV1JkeXu3n6hwHkUHt796T8kpjV0q3j54TCixeswx4bdzW+9v60Tu4Xt8rTdZLOufzXxRQRNdGywdK299aTaA0Eb2jeOZdu2BdzPuKMbEKewc99nfEAPtu87u66z2g/Rs6ombiVVHaCLrQB362UEgOA8RhF78XW5FdGtix7PTsXpxaPf8/wDrk2ecNpxVtzH6KPoeyB+TKPpJW2qagB0t98bd7Yvkvc/CJ5Bb+iKUcQiIgIiICm3qgKbXwcu97mid5dZn31SVpGmiHWwOr7BE75s0Z8yDsaJKnpMFoncoy35j3s+6tvU+0E1GtgsI8R8zf7xzvvKgoCIiAiIgIiICIiAiIgIi03Shn5uE0Zc0g1Et2wMO3bxkcPFbcHtJA47A0XTxpG1QcKpndZwHhLgdzTtEIPM73dlhxIWK0V5L6CMVs7fZZB7ED+rjI9t2OcPI3vK1jR3lN2IVLququ+Jjy5xdtM0pOtYk7xc3d3gcVTsexW14WH45+6PT5FG7uzGOvT/fskNPXm9uXTxvE+ldqNPUb9o8+7ksBi2JtponSv4bhxc47mj/APbrrtk22lTrG6+TEapkFO0vBcGRMG97nG2t8vbuA71C6uC21l+bx6/sl9nNXWxfh59HfyFlKXHMRtIT0YIfUPHuWX2Mbyc62qOQBPBeq6SlbFG2KNoaxjQ1rQLBrWiwAHIALX9H2S2YVRMp22Mh600g93IRtt8EbgOQ5krZVa4iIjiFZmZmeZERF68EREBERAWsaTYdfB64coHn5o1vQtnWCz2y+F1w/wCFqP6Tyg0v1O8t8KePFqZB5WRO9KqKkvqb3f8Ax9QOVQT5YovwVaQEREBERAREQEREBERB0cbxmKjp5Kmd2rHE3WcePIADi4mwA4kheXa6sqMxYoXnqh24e2bBA07u21/7Tndqz2mTSA7E6oUNIS6CJ+qNXb0819XWFt7RfVbzuTxFtkyzgbMJpADZ1RLYvO/bwbfxG3+Uk/Jz7GeMNOZb8GGctuIZOZ0dDAylpxbVbZvNo4udzcTc95usCSv1JIXEucbk7SVi8fxkUsJkO1x2Mbzd+A3n/wBqqXvfYycR6rNWtcFOZ9GCzzj+o3wWM9Zw9kI4NO5veePZ3r9aHo3QY7RiRpaXh5AIsdWWne5jh2EFpHYV9NFGRHYvWmaoBNPE4Pmcf1jztEQPbvNtzeVwtpzYwQ5wpXAWD3U27YLOb0Wy3YFatbXjBjikf7+6tbGec15tK8ogRdLnEREBERAREQFic3Nvh9WOdPP/AEnrLLF5q/2Cq/5E39NyCZepsd+h1Q/3zT5Yx+CsKjfqbP8AZav/AJrP8BVkQEREBERAREQEREBSjTjpG8EhOH0zvZ5m+yOB2xRHhfg9+7sbc8Wlbnn7OceFUb6h9i89WGP3yQjYPijeTyHMhec8r4Q/FayStrXF0bXa87z+sedoib38huaLclje0UrNp8Mq1m09MM9o1yy2nj/KVS3rOFqdh32P6z5dw5C54hZ6qqXSOL3HafIByHYv3W1hlde1mjY1o3NaNwC66qW3tTnvz6LRq68Ya8er8SyhjS5xADQSSdwA3lTxzZsYr2QQNJL3akTTua3eXu5CwLieQ7Au9nnH9Y+CxnYP9YRxPBnybz29ysmhPR54BTeF1DbVNQ0bCNsUJsQzsc7Y539kcCpf4ZqdFe7bzPj7fyiviGz127dfEefv/DdcpZYiw2kjpIBsYOs61jI8+2e7tJ8gAG4KQaU+pmnDnc/Az/3Lx6Fd1CdMRtmLDXfBpvqqpD6VMIpdkREBERAREQEREBYbObrYbWnlTT/0nrMrX9IEmrhNcf8Ahpx5Y3D0oNA9Tc39Cqj/AL8DyRt/FV9Sj1OMdsNndzqXDyRQ/iqugIiICIiAiIgL4VtayGN80rgxkbS57jua1ouSfkX3Xn/TrpF8IkOF0rrxxu/SHNP+slB2Ri29rTv5u+LtDVM35kmzBiQEd2xC7YWu9rHENrpH8iQNZ3cBtsFuNPTshiZTwi0ce6+97j7aR/wj9QsFh8qYH4LD1h7LJYyHkN4jHYN55nuCzKrXxHc7tu3TxHusOhqduOu3mfYWGzRjvgsPVPsj7hg5c3Hu89u1ZOrqmxMdI82a0XJ/Dt4fKtEwbCZ8cxFsLNmudp3thhadrj3A/K5w5rVoavfv1W+mPf8AJs3tns04r5n+8tq0JaPjXVPh1S28EDrtDtommG0A82t2OPM6o5r0gujgmDRUdPHTQN1Y4mhrRx5kk8XEkkniSV3lalaFCdMovmHDWjfq0/11UlldlCdLHWzPhreykHlqpD6UF2REQEREBERAREQFqelafUwatPOLV+e5rfvLbFoenCfVwSpHjmFv98w+YFBj/U+QauEE+PPK76mN+6qYtE0IwamB0x8YzO8s0gH1ALe0BERAREQEREE70xaRfyZTdBA79KnBDLb4mbjKeR4N7bn3JC8/5UMDZumqZANU9QHWJLvGNgdg86yeLtdjOOyNa7ZPO5rXb9WFlwD8kbLrdX6AY9XZVvB7Y2uHnC1Za9dZrzxy24pmtotxzw+VJiMc3+qka+2/VIJHeN4XYWh5oyBU4Wema8SRtOyaIkFhO7WG9v1jtR2enGkLDsn9rrDYNUja/sdwtzN+xQGb4Xasx255ifZN4viNZie5HE/q/GcsbM8opYbua11iG7S+TdYAb7bhzN+xX/RPo/GFUd5APCZrOmO/V8WIHk2+3mSeFlP9A2jrXcMVqW9VpIpmn3ThsM3c07G9tzwCvKnsGGuGkUqhM2W2W83sIiLc1ChGej0mb6Jo9w6l+p5k8xV3UIqx0ud2t8Rzf7uk1/OEF3CIiAiIgIiICIiApd6oip1cKjZ49RGPkDJXecBVFRX1StXaKih8Z8r/AJjWNH+MoKHoypejwehbzgY7541/vLZ10MBo+hpIIfe4o2fNY1voXfQEREBERAWFznjHgmH1VTexjieW/HIsz7Zas0pP6oXMjYaBlED16l4JHARREON+9+pbuPJBPtBuHB1bLUu3QRGx5PkOqPsh6rlVWF55DgPx5qN6Ms401HHJBOSwyuDzJbWZZrbNabbRvcb2Ptl+M2aT5akmCiDo4zs1v1sl9lhb2gPIbTz4LVaJmXRS1a15ltmds/09Mx9O0NnlcC1zN8bQRYiQjj8EbeZC0HR3kObFKqNojd4O17fCJPatawEFzQ7xyNgAudt921bro90DST6tRimtFHsIpx1ZX8fZD+rHZ7b4qvGH4dHTxthgjbHGwWaxgDWgdwWda8NV7zaX0paZsTGxxtDWMaGtaBYNa0WAA5ABfVEWTAREQCoRk4dPnCrk96dU/Y9g9Ku5UH0EfpGLYhV82v29s0+v9woLwiIgIiICIiAiIgKD6df0jGMPo992xi3bPOWeZgV4UHxv9LzpDHvEL4rf9GHpz9q6C8BERAREQEREBeddJuNxy5i15utDQtZrN4PMQ6Xo/wC1K8RnvXolR7NegQ1mIyVUdUGRTPL5GlpdI1ztrgzbYgm5F7WvxsgkLYazHa9xYzpZ5Td2q0MYxu65O5jALC5+snb6E0f6I6bCwJXAT1PGVw2MPEQt9z8b2x7Ny2PK+U6bDYBBSRho2azjtfI7xpHe6P1DgAszdAREQEREBERBjsx13QUdTN73DK/5rHO9ClPqa6G0FZP48kcf8trnH+oFummGv6HBasg7XtbGO3pHtYfskrGaBKDo8GY/36WWTyERf+NBRkREBERAREQEREBRXNWhOunxGeupayJnSvL2kumikbrCxbeNp2AbN+0K1IghP5nMbG0Yo2//ANmrH3E/NFj370H0us/yK7IghX5q8wfvT/vaz/IuDowzCNgxM/Tar0tV2RBCfzbZjbtGJOP8bUelqfm9zJ+8XfTZvwV2RBCPWJmX9vf9Mf8AguPWXmYbPDXn+LPpV4RBB/Wlmdu6ref4pp86etnNA2ipef4mI+fYrwiCEfkDNXv7/wCfTp+Ss1++O/nUn4q7oghPgGbBsD3H/qUJ85TwbNo4u+fh59KuyIIR0ebfh+XD06XNvJ/koFd0QeesYwLMuIsbSVjCYi9pJcKVjQRuc50XWsL32X7lbcoYD4DQ09JcExMDXEXALtpcRfgXErM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www.clker.com/cliparts/K/0/N/F/h/W/task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clker.com/cliparts/K/0/N/F/h/W/task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clker.com/cliparts/K/0/N/F/h/W/task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clker.com/cliparts/K/0/N/F/h/W/task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4" name="Picture 20" descr="https://encrypted-tbn3.gstatic.com/images?q=tbn:ANd9GcTuxzPdQJDILUoU04tG6aVY8J56JBd3xaJMuxhDWu-_nU6tW42Xy9e-2b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17" y="1772816"/>
            <a:ext cx="1224136" cy="12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3172915"/>
                  </p:ext>
                </p:extLst>
              </p:nvPr>
            </p:nvGraphicFramePr>
            <p:xfrm>
              <a:off x="2051720" y="5052288"/>
              <a:ext cx="5904656" cy="1721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2181"/>
                    <a:gridCol w="3742475"/>
                  </a:tblGrid>
                  <a:tr h="44159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Top-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𝑲</m:t>
                              </m:r>
                            </m:oMath>
                          </a14:m>
                          <a:r>
                            <a:rPr lang="en-US" dirty="0" smtClean="0"/>
                            <a:t> Arm Identification 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8773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Bernoulli arm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with mean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 </a:t>
                          </a:r>
                        </a:p>
                        <a:p>
                          <a:r>
                            <a:rPr lang="en-US" baseline="0" dirty="0" smtClean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baseline="0" dirty="0" smtClean="0"/>
                            <a:t>-</a:t>
                          </a:r>
                          <a:r>
                            <a:rPr lang="en-US" baseline="0" dirty="0" err="1" smtClean="0"/>
                            <a:t>th</a:t>
                          </a:r>
                          <a:r>
                            <a:rPr lang="en-US" baseline="0" dirty="0" smtClean="0"/>
                            <a:t> worker’s reliability)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773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 with </a:t>
                          </a:r>
                          <a:r>
                            <a:rPr lang="en-US" dirty="0" smtClean="0"/>
                            <a:t>golden </a:t>
                          </a:r>
                          <a:r>
                            <a:rPr lang="en-US" dirty="0" smtClean="0"/>
                            <a:t>task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Obtain</a:t>
                          </a:r>
                          <a:r>
                            <a:rPr lang="en-US" baseline="0" dirty="0" smtClean="0"/>
                            <a:t> a binary-valued s</a:t>
                          </a:r>
                          <a:r>
                            <a:rPr lang="en-US" dirty="0" smtClean="0"/>
                            <a:t>ample (correct/wrong)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3172915"/>
                  </p:ext>
                </p:extLst>
              </p:nvPr>
            </p:nvGraphicFramePr>
            <p:xfrm>
              <a:off x="2051720" y="5052288"/>
              <a:ext cx="5904656" cy="1721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2181"/>
                    <a:gridCol w="3742475"/>
                  </a:tblGrid>
                  <a:tr h="441599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3" t="-5556" r="-103" b="-3138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7818" t="-72381" r="-163" b="-115238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Test with </a:t>
                          </a:r>
                          <a:r>
                            <a:rPr lang="en-US" dirty="0" smtClean="0"/>
                            <a:t>golden </a:t>
                          </a:r>
                          <a:r>
                            <a:rPr lang="en-US" dirty="0" smtClean="0"/>
                            <a:t>task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Obtain</a:t>
                          </a:r>
                          <a:r>
                            <a:rPr lang="en-US" baseline="0" dirty="0" smtClean="0"/>
                            <a:t> a binary-valued s</a:t>
                          </a:r>
                          <a:r>
                            <a:rPr lang="en-US" dirty="0" smtClean="0"/>
                            <a:t>ample (correct/wrong)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Picture 20" descr="https://encrypted-tbn3.gstatic.com/images?q=tbn:ANd9GcTuxzPdQJDILUoU04tG6aVY8J56JBd3xaJMuxhDWu-_nU6tW42Xy9e-2b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04" y="1795796"/>
            <a:ext cx="1224136" cy="12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s://encrypted-tbn3.gstatic.com/images?q=tbn:ANd9GcTuxzPdQJDILUoU04tG6aVY8J56JBd3xaJMuxhDWu-_nU6tW42Xy9e-2b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17042"/>
            <a:ext cx="1224136" cy="12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3110771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0.95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314096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0.99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314096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02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9168" y="1368549"/>
                <a:ext cx="8795320" cy="522880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Sorted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Goal: find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b="0" dirty="0" smtClean="0"/>
                  <a:t> arms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b="0" dirty="0" smtClean="0"/>
                  <a:t>to minimize the 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regret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dirty="0"/>
                  <a:t>the algorithm outputs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arms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,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(PAC learning)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=1, </m:t>
                    </m:r>
                  </m:oMath>
                </a14:m>
                <a:r>
                  <a:rPr lang="en-US" dirty="0" smtClean="0"/>
                  <a:t> i.e.,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[Evan-Dar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Mannor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and Mansour,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COLT2006]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Mannor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Tsitsiklis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JLMR2004]</a:t>
                </a:r>
              </a:p>
              <a:p>
                <a:r>
                  <a:rPr lang="en-US" dirty="0" smtClean="0"/>
                  <a:t>This Talk: For general K 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[Zhou, Chen, L. ICML14]</a:t>
                </a:r>
                <a:r>
                  <a:rPr lang="en-US" dirty="0" smtClean="0"/>
                  <a:t>  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9168" y="1368549"/>
                <a:ext cx="8795320" cy="5228803"/>
              </a:xfrm>
              <a:blipFill rotWithShape="1">
                <a:blip r:embed="rId2"/>
                <a:stretch>
                  <a:fillRect l="-554" t="-1166" r="-1525" b="-4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51720" y="2564904"/>
                <a:ext cx="4680520" cy="78386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𝐾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564904"/>
                <a:ext cx="4680520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92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Simplification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482136" cy="4572000"/>
          </a:xfrm>
        </p:spPr>
        <p:txBody>
          <a:bodyPr/>
          <a:lstStyle/>
          <a:p>
            <a:r>
              <a:rPr lang="en-US" altLang="zh-CN" dirty="0" smtClean="0"/>
              <a:t>Assume Bernoulli distributions from now on</a:t>
            </a:r>
          </a:p>
          <a:p>
            <a:r>
              <a:rPr lang="en-US" altLang="zh-CN" dirty="0" smtClean="0"/>
              <a:t>Think of a collection of biased coins</a:t>
            </a:r>
          </a:p>
          <a:p>
            <a:r>
              <a:rPr lang="en-US" altLang="zh-CN" dirty="0" smtClean="0"/>
              <a:t>Try to (approximately) find K coins with largest bias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(towards head)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835696" y="4005064"/>
            <a:ext cx="93610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0.9</a:t>
            </a:r>
            <a:endParaRPr lang="zh-CN" altLang="en-US" sz="2000" dirty="0"/>
          </a:p>
        </p:txBody>
      </p:sp>
      <p:sp>
        <p:nvSpPr>
          <p:cNvPr id="6" name="椭圆 5"/>
          <p:cNvSpPr/>
          <p:nvPr/>
        </p:nvSpPr>
        <p:spPr>
          <a:xfrm>
            <a:off x="3059832" y="4005064"/>
            <a:ext cx="93610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0.5</a:t>
            </a:r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4283968" y="4005064"/>
            <a:ext cx="93610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0.6</a:t>
            </a:r>
            <a:endParaRPr lang="zh-CN" altLang="en-US" sz="2000" dirty="0"/>
          </a:p>
        </p:txBody>
      </p:sp>
      <p:sp>
        <p:nvSpPr>
          <p:cNvPr id="8" name="椭圆 7"/>
          <p:cNvSpPr/>
          <p:nvPr/>
        </p:nvSpPr>
        <p:spPr>
          <a:xfrm>
            <a:off x="5580112" y="4005064"/>
            <a:ext cx="93610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0.33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40050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…….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04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regret?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Misidentification Probability (</a:t>
            </a:r>
            <a:r>
              <a:rPr lang="en-US" altLang="zh-CN" dirty="0" err="1"/>
              <a:t>Bubeck</a:t>
            </a:r>
            <a:r>
              <a:rPr lang="en-US" altLang="zh-CN" dirty="0"/>
              <a:t> et. al., </a:t>
            </a:r>
            <a:r>
              <a:rPr lang="en-US" altLang="zh-CN" dirty="0" smtClean="0"/>
              <a:t>ICML13):</a:t>
            </a:r>
          </a:p>
          <a:p>
            <a:endParaRPr lang="en-US" altLang="zh-CN" dirty="0"/>
          </a:p>
          <a:p>
            <a:r>
              <a:rPr lang="en-US" altLang="zh-CN" dirty="0" smtClean="0"/>
              <a:t>Consider the case: (K=1)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65462" y="1988840"/>
                <a:ext cx="4680520" cy="4001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≠{1,2,…,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})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462" y="1988840"/>
                <a:ext cx="468052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/>
          <p:cNvSpPr/>
          <p:nvPr/>
        </p:nvSpPr>
        <p:spPr>
          <a:xfrm>
            <a:off x="3131840" y="3212976"/>
            <a:ext cx="93610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1</a:t>
            </a:r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4355976" y="3212976"/>
            <a:ext cx="93610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0.9999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979712" y="4365104"/>
                <a:ext cx="52565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 smtClean="0"/>
                  <a:t>Distinguish such two coins with high confidence requires </a:t>
                </a:r>
                <a:r>
                  <a:rPr lang="en-US" altLang="zh-CN" sz="1800" dirty="0" err="1" smtClean="0"/>
                  <a:t>approx</a:t>
                </a:r>
                <a:r>
                  <a:rPr lang="en-US" altLang="zh-CN" sz="1800" dirty="0" smtClean="0"/>
                  <a:t> 10^4 samples</a:t>
                </a:r>
              </a:p>
              <a:p>
                <a:r>
                  <a:rPr lang="en-US" altLang="zh-CN" sz="1800" dirty="0" smtClean="0"/>
                  <a:t>(#samples depends on the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)</a:t>
                </a:r>
                <a:endParaRPr lang="zh-CN" altLang="en-US" sz="1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365104"/>
                <a:ext cx="525658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044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9632" y="5534655"/>
                <a:ext cx="7272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Using regret (say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𝜖</m:t>
                    </m:r>
                    <m:r>
                      <a:rPr lang="en-US" altLang="zh-CN" sz="2000" b="0" i="0" smtClean="0">
                        <a:latin typeface="Cambria Math"/>
                      </a:rPr>
                      <m:t>=0.01)</m:t>
                    </m:r>
                  </m:oMath>
                </a14:m>
                <a:r>
                  <a:rPr lang="en-US" altLang="zh-CN" sz="2000" dirty="0" smtClean="0"/>
                  <a:t>, we may choose either of them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34655"/>
                <a:ext cx="727280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22" t="-6061" r="-838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ICHEN@PCNWQDNFUVWXY5MJ" val="3615"/>
  <p:tag name="FIRSTWYZ@YFVDIOMFUVWXY5MI" val="3620"/>
  <p:tag name="FIRSTXICHEN@OKVFRONFUVWXYL44" val="3836"/>
  <p:tag name="FIRSTXI20CHEN@YOVJQJIFUVWXY5MJ" val="3866"/>
  <p:tag name="FIRSTXICHEN@ELYVJLYFUVWZY5H8" val="4360"/>
  <p:tag name="DEFAULTDISPLAYSOURCE" val="\documentclass{article}\pagestyle{empty}&#10;\usepackage{amsmath,amsthm,amssymb,amsbsy}&#10;\usepackage{algorithmic,algorithm}&#10;\usepackage[usenames,dvipsnames]{color}&#10; &#10;\let\hat\widehat&#10;\let\tilde\widetilde&#10;\newcommand{\bbZ}{\mathbb{Z}}&#10;\newcommand{\bbB}{\mathbb{B}}&#10;\newcommand{\bbR}{\mathbb{R}}&#10;\newcommand{\bbC}{\mathbb{C}}&#10;\newcommand{\calA}{{\mathcal{A}}}&#10;\newcommand{\calB}{{\mathcal{B}}}&#10;\newcommand{\calC}{{\mathcal{C}}}&#10;\newcommand{\calD}{{\mathcal{D}}}&#10;\newcommand{\calE}{{\mathcal{E}}}&#10;\newcommand{\calY}{{\mathcal{Y}}}&#10;\newcommand{\calI}{{\mathcal{I}}}&#10;\newcommand{\calL}{{\mathcal{L}}}&#10;\newcommand{\calS}{{\mathcal{S}}}&#10;\newcommand{\calN}{{\mathcal{N}}}&#10;\newcommand{\calP}{{\mathcal{P}}}&#10;\newcommand{\calF}{{\mathcal{F}}}&#10;\newcommand{\calG}{{\mathcal{G}}}&#10;\newcommand{\calH}{{\mathcal{H}}}&#10;\newcommand{\calX}{{\mathcal{X}}}&#10;\newcommand{\calZ}{{\mathcal{Z}}}&#10;\newcommand{\diag}{\mathrm{diag}}&#10;\newcommand{\sign}{\mathrm{sign}}&#10;\newcommand{\minimize}{\mathop{\mathrm{minimize}{}}}&#10;\newcommand{\maximize}{\mathop{\mathrm{maximize}{}}}&#10;\newcommand{\Argmin}{\mathop{\mathrm{Arg\,min}{}}}&#10;\newcommand{\argmin}{\mathop{\mathrm{arg\,min}{}}}&#10;\newcommand{\argmax}{\mathop{\mathrm{arg\,max}{}}}&#10;&#10;\newcommand{\bS}{\ensuremath{\mathbf{S}}}&#10;\newcommand{\bC}{\ensuremath{\mathbf{C}}}&#10;\newcommand{\bM}{\ensuremath{\mathbf{M}}}&#10;\newcommand{\bT}{\ensuremath{\mathbf{T}}}&#10;\newcommand{\bA}{\ensuremath{\mathbf{A}}}&#10;\newcommand{\bP}{\ensuremath{\mathbf{P}}}&#10;\newcommand{\bU}{\ensuremath{\mathbf{U}}}&#10;\newcommand{\bV}{\ensuremath{\mathbf{V}}}&#10;\newcommand{\bN}{\ensuremath{\mathbf{N}}}&#10;&#10;\newcommand{\bx}{\ensuremath{\mathbf{x}}}&#10;\newcommand{\by}{\ensuremath{\mathbf{y}}}&#10;\newcommand{\bu}{\ensuremath{\mathbf{u}}}&#10;\newcommand{\bw}{\ensuremath{\mathbf{w}}}&#10;\newcommand{\bv}{\ensuremath{\mathbf{v}}}&#10;\newcommand{\bm}{\ensuremath{\mathbf{m}}}&#10;\newcommand{\bs}{\ensuremath{\mathbf{s}}}&#10;\newcommand{\bg}{\ensuremath{\mathbf{g}}}&#10;\newcommand{\bp}{\ensuremath{\mathbf{p}}}&#10;\newcommand{\be}{\ensuremath{\mathbf{e}}}&#10;&#10;\newcommand{\bsigma}{\ensuremath{\boldsymbol \sigma}}&#10;\newcommand{\bSigma}{\ensuremath{\boldsymbol \Sigma}}&#10;\newcommand{\balpha}{\ensuremath{\boldsymbol \alpha}}&#10;\newcommand{\bbeta}{\ensuremath{\boldsymbol \beta}}&#10;\newcommand{\bdelta}{\ensuremath{\boldsymbol \delta}}&#10;\newcommand{\btheta}{\ensuremath{\boldsymbol \theta}}&#10;\newcommand{\bmu}{\ensuremath{\boldsymbol \mu}}&#10;\newcommand{\bfeta}{\ensuremath{\boldsymbol \eta}}&#10;\newcommand{\bOmega}{\ensuremath{\boldsymbol \Omega}}&#10;\newcommand{\B}{\ensuremath{\text{Beta}}}&#10;\newcommand{\Dir}{\ensuremath{\text{Dir}}}&#10;\newcommand{\var}{\ensuremath{\text{VaR}}}&#10;\newcommand{\cvar}{\ensuremath{\text{CVaR}}}&#10;&#10;\newcommand{\E}{\mathop{\bf E\/}}&#10;&#10;\newcommand{\eps}{\epsilon}&#10;&#10;\begin{document}&#10;&#10;\begin{eqnarray*}&#10;&#10;\end{eqnarray*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38354</TotalTime>
  <Words>2229</Words>
  <Application>Microsoft Office PowerPoint</Application>
  <PresentationFormat>全屏显示(4:3)</PresentationFormat>
  <Paragraphs>293</Paragraphs>
  <Slides>30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Cambria Math</vt:lpstr>
      <vt:lpstr>幼圆</vt:lpstr>
      <vt:lpstr>Franklin Gothic Book</vt:lpstr>
      <vt:lpstr>Calibri</vt:lpstr>
      <vt:lpstr>Wingdings 2</vt:lpstr>
      <vt:lpstr>Wingdings</vt:lpstr>
      <vt:lpstr>Comic Sans MS</vt:lpstr>
      <vt:lpstr>Perpetua</vt:lpstr>
      <vt:lpstr>平衡</vt:lpstr>
      <vt:lpstr>MathType 6.0 Equation</vt:lpstr>
      <vt:lpstr>Multi-armed Bandit Problems</vt:lpstr>
      <vt:lpstr>PowerPoint 演示文稿</vt:lpstr>
      <vt:lpstr>The Stochastic Multi-armed Bandit</vt:lpstr>
      <vt:lpstr>The Stochastic Multi-armed Bandit</vt:lpstr>
      <vt:lpstr>Motivating Applications</vt:lpstr>
      <vt:lpstr>Motivating Applications</vt:lpstr>
      <vt:lpstr>Evaluation Metric</vt:lpstr>
      <vt:lpstr>Simplification</vt:lpstr>
      <vt:lpstr>Why regret?</vt:lpstr>
      <vt:lpstr>Naïve Solution</vt:lpstr>
      <vt:lpstr>Naïve Solution</vt:lpstr>
      <vt:lpstr>Uniform Sampling</vt:lpstr>
      <vt:lpstr>Can we do better??</vt:lpstr>
      <vt:lpstr>Optimal Multiple Arm Identification (OptMAI)</vt:lpstr>
      <vt:lpstr>Quartile-Elimination </vt:lpstr>
      <vt:lpstr>Sample Complexity </vt:lpstr>
      <vt:lpstr>Sample Complexity</vt:lpstr>
      <vt:lpstr>Matching Lower Bounds</vt:lpstr>
      <vt:lpstr>Matching Lower Bounds</vt:lpstr>
      <vt:lpstr>Experiments</vt:lpstr>
      <vt:lpstr>Simulated Experiment</vt:lpstr>
      <vt:lpstr>Simulated Data</vt:lpstr>
      <vt:lpstr>Real Data</vt:lpstr>
      <vt:lpstr>Real Data</vt:lpstr>
      <vt:lpstr>Real Data</vt:lpstr>
      <vt:lpstr>Multi-armed Bandit</vt:lpstr>
      <vt:lpstr>Multi-armed Bandit</vt:lpstr>
      <vt:lpstr>Multi-armed Bandit</vt:lpstr>
      <vt:lpstr>Final Remarks</vt:lpstr>
      <vt:lpstr>Thanks. lapordge@gmail.com</vt:lpstr>
    </vt:vector>
  </TitlesOfParts>
  <Company>sei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zhoushift8</dc:creator>
  <cp:lastModifiedBy>jian</cp:lastModifiedBy>
  <cp:revision>4962</cp:revision>
  <cp:lastPrinted>2013-01-22T04:18:54Z</cp:lastPrinted>
  <dcterms:created xsi:type="dcterms:W3CDTF">2007-04-09T02:21:09Z</dcterms:created>
  <dcterms:modified xsi:type="dcterms:W3CDTF">2014-06-18T09:51:22Z</dcterms:modified>
</cp:coreProperties>
</file>