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1"/>
  </p:notesMasterIdLst>
  <p:sldIdLst>
    <p:sldId id="256" r:id="rId2"/>
    <p:sldId id="407" r:id="rId3"/>
    <p:sldId id="471" r:id="rId4"/>
    <p:sldId id="494" r:id="rId5"/>
    <p:sldId id="495" r:id="rId6"/>
    <p:sldId id="496" r:id="rId7"/>
    <p:sldId id="497" r:id="rId8"/>
    <p:sldId id="498" r:id="rId9"/>
    <p:sldId id="510" r:id="rId10"/>
    <p:sldId id="411" r:id="rId11"/>
    <p:sldId id="412" r:id="rId12"/>
    <p:sldId id="413" r:id="rId13"/>
    <p:sldId id="414" r:id="rId14"/>
    <p:sldId id="511" r:id="rId15"/>
    <p:sldId id="415" r:id="rId16"/>
    <p:sldId id="470" r:id="rId17"/>
    <p:sldId id="416" r:id="rId18"/>
    <p:sldId id="501" r:id="rId19"/>
    <p:sldId id="417" r:id="rId20"/>
    <p:sldId id="503" r:id="rId21"/>
    <p:sldId id="502" r:id="rId22"/>
    <p:sldId id="504" r:id="rId23"/>
    <p:sldId id="506" r:id="rId24"/>
    <p:sldId id="507" r:id="rId25"/>
    <p:sldId id="508" r:id="rId26"/>
    <p:sldId id="509" r:id="rId27"/>
    <p:sldId id="512" r:id="rId28"/>
    <p:sldId id="406" r:id="rId29"/>
    <p:sldId id="446" r:id="rId30"/>
    <p:sldId id="487" r:id="rId31"/>
    <p:sldId id="491" r:id="rId32"/>
    <p:sldId id="488" r:id="rId33"/>
    <p:sldId id="452" r:id="rId34"/>
    <p:sldId id="453" r:id="rId35"/>
    <p:sldId id="397" r:id="rId36"/>
    <p:sldId id="398" r:id="rId37"/>
    <p:sldId id="399" r:id="rId38"/>
    <p:sldId id="400" r:id="rId39"/>
    <p:sldId id="401" r:id="rId40"/>
    <p:sldId id="390" r:id="rId41"/>
    <p:sldId id="391" r:id="rId42"/>
    <p:sldId id="378" r:id="rId43"/>
    <p:sldId id="489" r:id="rId44"/>
    <p:sldId id="580" r:id="rId45"/>
    <p:sldId id="333" r:id="rId46"/>
    <p:sldId id="341" r:id="rId47"/>
    <p:sldId id="343" r:id="rId48"/>
    <p:sldId id="344" r:id="rId49"/>
    <p:sldId id="345" r:id="rId50"/>
    <p:sldId id="377" r:id="rId51"/>
    <p:sldId id="347" r:id="rId52"/>
    <p:sldId id="350" r:id="rId53"/>
    <p:sldId id="348" r:id="rId54"/>
    <p:sldId id="351" r:id="rId55"/>
    <p:sldId id="402" r:id="rId56"/>
    <p:sldId id="548" r:id="rId57"/>
    <p:sldId id="515" r:id="rId58"/>
    <p:sldId id="516" r:id="rId59"/>
    <p:sldId id="581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582" r:id="rId68"/>
    <p:sldId id="526" r:id="rId69"/>
    <p:sldId id="527" r:id="rId70"/>
    <p:sldId id="528" r:id="rId71"/>
    <p:sldId id="529" r:id="rId72"/>
    <p:sldId id="530" r:id="rId73"/>
    <p:sldId id="531" r:id="rId74"/>
    <p:sldId id="532" r:id="rId75"/>
    <p:sldId id="533" r:id="rId76"/>
    <p:sldId id="534" r:id="rId77"/>
    <p:sldId id="535" r:id="rId78"/>
    <p:sldId id="536" r:id="rId79"/>
    <p:sldId id="537" r:id="rId80"/>
    <p:sldId id="538" r:id="rId81"/>
    <p:sldId id="539" r:id="rId82"/>
    <p:sldId id="540" r:id="rId83"/>
    <p:sldId id="541" r:id="rId84"/>
    <p:sldId id="542" r:id="rId85"/>
    <p:sldId id="543" r:id="rId86"/>
    <p:sldId id="544" r:id="rId87"/>
    <p:sldId id="545" r:id="rId88"/>
    <p:sldId id="546" r:id="rId89"/>
    <p:sldId id="547" r:id="rId90"/>
    <p:sldId id="583" r:id="rId91"/>
    <p:sldId id="549" r:id="rId92"/>
    <p:sldId id="550" r:id="rId93"/>
    <p:sldId id="551" r:id="rId94"/>
    <p:sldId id="552" r:id="rId95"/>
    <p:sldId id="553" r:id="rId96"/>
    <p:sldId id="554" r:id="rId97"/>
    <p:sldId id="555" r:id="rId98"/>
    <p:sldId id="556" r:id="rId99"/>
    <p:sldId id="557" r:id="rId100"/>
    <p:sldId id="558" r:id="rId101"/>
    <p:sldId id="559" r:id="rId102"/>
    <p:sldId id="564" r:id="rId103"/>
    <p:sldId id="565" r:id="rId104"/>
    <p:sldId id="566" r:id="rId105"/>
    <p:sldId id="567" r:id="rId106"/>
    <p:sldId id="568" r:id="rId107"/>
    <p:sldId id="569" r:id="rId108"/>
    <p:sldId id="570" r:id="rId109"/>
    <p:sldId id="571" r:id="rId110"/>
    <p:sldId id="572" r:id="rId111"/>
    <p:sldId id="573" r:id="rId112"/>
    <p:sldId id="574" r:id="rId113"/>
    <p:sldId id="575" r:id="rId114"/>
    <p:sldId id="576" r:id="rId115"/>
    <p:sldId id="577" r:id="rId116"/>
    <p:sldId id="578" r:id="rId117"/>
    <p:sldId id="403" r:id="rId118"/>
    <p:sldId id="505" r:id="rId119"/>
    <p:sldId id="282" r:id="rId120"/>
  </p:sldIdLst>
  <p:sldSz cx="9144000" cy="6858000" type="screen4x3"/>
  <p:notesSz cx="7315200" cy="9601200"/>
  <p:embeddedFontLst>
    <p:embeddedFont>
      <p:font typeface="Wingdings 2" panose="05020102010507070707" pitchFamily="18" charset="2"/>
      <p:regular r:id="rId122"/>
    </p:embeddedFont>
    <p:embeddedFont>
      <p:font typeface="幼圆" panose="02010509060101010101" pitchFamily="49" charset="-122"/>
      <p:regular r:id="rId123"/>
    </p:embeddedFont>
    <p:embeddedFont>
      <p:font typeface="Calibri" panose="020F0502020204030204" pitchFamily="34" charset="0"/>
      <p:regular r:id="rId124"/>
      <p:bold r:id="rId125"/>
      <p:italic r:id="rId126"/>
      <p:boldItalic r:id="rId127"/>
    </p:embeddedFont>
    <p:embeddedFont>
      <p:font typeface="Cambria" panose="02040503050406030204" pitchFamily="18" charset="0"/>
      <p:regular r:id="rId128"/>
      <p:bold r:id="rId129"/>
      <p:italic r:id="rId130"/>
      <p:boldItalic r:id="rId131"/>
    </p:embeddedFont>
    <p:embeddedFont>
      <p:font typeface="Franklin Gothic Book" panose="020B0503020102020204" pitchFamily="34" charset="0"/>
      <p:regular r:id="rId132"/>
      <p:italic r:id="rId133"/>
    </p:embeddedFont>
    <p:embeddedFont>
      <p:font typeface="Century Schoolbook" panose="02040604050505020304" pitchFamily="18" charset="0"/>
      <p:regular r:id="rId134"/>
      <p:bold r:id="rId135"/>
      <p:italic r:id="rId136"/>
      <p:boldItalic r:id="rId137"/>
    </p:embeddedFont>
    <p:embeddedFont>
      <p:font typeface="CMEX7" panose="02010600030101010101"/>
      <p:regular r:id="rId138"/>
    </p:embeddedFont>
    <p:embeddedFont>
      <p:font typeface="CMSY10ORIG" panose="02010600030101010101"/>
      <p:regular r:id="rId139"/>
    </p:embeddedFont>
    <p:embeddedFont>
      <p:font typeface="Perpetua" panose="02020502060401020303" pitchFamily="18" charset="0"/>
      <p:regular r:id="rId140"/>
      <p:bold r:id="rId141"/>
      <p:italic r:id="rId142"/>
      <p:boldItalic r:id="rId143"/>
    </p:embeddedFont>
    <p:embeddedFont>
      <p:font typeface="Cambria Math" panose="02040503050406030204" pitchFamily="18" charset="0"/>
      <p:regular r:id="rId14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9933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19" autoAdjust="0"/>
  </p:normalViewPr>
  <p:slideViewPr>
    <p:cSldViewPr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2.fntdata"/><Relationship Id="rId138" Type="http://schemas.openxmlformats.org/officeDocument/2006/relationships/font" Target="fonts/font17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144" Type="http://schemas.openxmlformats.org/officeDocument/2006/relationships/font" Target="fonts/font2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13.fntdata"/><Relationship Id="rId139" Type="http://schemas.openxmlformats.org/officeDocument/2006/relationships/font" Target="fonts/font18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13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40" Type="http://schemas.openxmlformats.org/officeDocument/2006/relationships/font" Target="fonts/font19.fntdata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130" Type="http://schemas.openxmlformats.org/officeDocument/2006/relationships/font" Target="fonts/font9.fntdata"/><Relationship Id="rId135" Type="http://schemas.openxmlformats.org/officeDocument/2006/relationships/font" Target="fonts/font14.fntdata"/><Relationship Id="rId143" Type="http://schemas.openxmlformats.org/officeDocument/2006/relationships/font" Target="fonts/font22.fntdata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4.fntdata"/><Relationship Id="rId141" Type="http://schemas.openxmlformats.org/officeDocument/2006/relationships/font" Target="fonts/font20.fntdata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14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A3062EA2-FF4F-4E46-991A-F99D57F33E05}" type="datetimeFigureOut">
              <a:rPr lang="zh-CN" altLang="en-US"/>
              <a:pPr/>
              <a:t>2015/11/19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2C8A32CB-F7A7-481A-A425-3BC8A2B70B5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7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32CB-F7A7-481A-A425-3BC8A2B70B5F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97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F133F-C733-4BD6-9E68-5A705A746263}" type="slidenum">
              <a:rPr lang="zh-CN" altLang="en-US"/>
              <a:pPr/>
              <a:t>70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00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04D50-62A5-41C2-97BB-9056D4DDEE6F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9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04D50-62A5-41C2-97BB-9056D4DDEE6F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9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04D50-62A5-41C2-97BB-9056D4DDEE6F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3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95BA6-B98A-4157-93C5-47844FF2BEE3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ACF77-79B9-449D-A25C-F8FB7D61BD72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11CE2-59CE-41C1-B870-72BA5354BCE8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8C70C-9AD0-4D41-9B98-E80CB38C4DA4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32CB-F7A7-481A-A425-3BC8A2B70B5F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95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0829B-3670-4000-AC71-725AE44A8BDE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0829B-3670-4000-AC71-725AE44A8BDE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Mention our algorithm is much simpler than [Bhalgat at al]</a:t>
            </a:r>
            <a:endParaRPr lang="zh-CN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23505-838D-4B40-A061-1EF0FB9626D3}" type="slidenum">
              <a:rPr lang="zh-CN" altLang="en-US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382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32CB-F7A7-481A-A425-3BC8A2B70B5F}" type="slidenum">
              <a:rPr lang="zh-CN" altLang="en-US" smtClean="0"/>
              <a:pPr/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497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32CB-F7A7-481A-A425-3BC8A2B70B5F}" type="slidenum">
              <a:rPr lang="zh-CN" altLang="en-US" smtClean="0"/>
              <a:pPr/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497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F133F-C733-4BD6-9E68-5A705A746263}" type="slidenum">
              <a:rPr lang="zh-CN" altLang="en-US"/>
              <a:pPr/>
              <a:t>68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50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F133F-C733-4BD6-9E68-5A705A746263}" type="slidenum">
              <a:rPr lang="zh-CN" altLang="en-US"/>
              <a:pPr/>
              <a:t>69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550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CF3F-1638-49C3-8204-08B54FC18E1B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B32FD-BD35-43C5-AA1E-875A73DE16A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64B-35D8-4980-A727-41AFF857ADCD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DAB99-AA49-441A-AAA2-6B2230C86E6A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E298-BDF2-4854-A148-20DF277E2E89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E77DB-0AFB-488D-AA58-6CC5B6ACC62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7D6D-3690-4FC1-B8DE-AC0E10D633C6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EC2C852-58AF-45F6-A49C-93B5DC99754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7B0-6452-4E86-8F81-4BE57749C6F1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828DF-1095-4E0C-AD8B-C5FAD7756D7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C773-0BF0-4858-8463-D8335502EC1B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A7D5-10E9-468A-B752-0D8B322A630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0A61-7FC1-4AE0-B1D0-AAE7AAC75714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72394-E6E6-496E-8886-65EB74A9AFD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52E7-5045-425D-B708-859253137DA5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901D2-310F-4C0C-A901-4E1612E09F8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7F4-A5E2-4382-AAB8-86031CA9D911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B4EDC-49B4-413A-8EFE-B8DE225DF12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77D4-C901-4ADE-9A4E-38FC81BCD256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BF762A5-FEC6-45A1-9681-22BE0ACC4B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AF3CE3-0190-456E-9884-3099D6662E0E}" type="datetimeFigureOut">
              <a:rPr lang="zh-CN" altLang="en-US" smtClean="0"/>
              <a:pPr/>
              <a:t>2015/11/19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71E8BF5-2822-4DB0-907E-84B8E072D45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0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3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10" Type="http://schemas.openxmlformats.org/officeDocument/2006/relationships/image" Target="../media/image78.png"/><Relationship Id="rId4" Type="http://schemas.openxmlformats.org/officeDocument/2006/relationships/image" Target="../media/image72.emf"/><Relationship Id="rId9" Type="http://schemas.openxmlformats.org/officeDocument/2006/relationships/image" Target="../media/image7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tags" Target="../tags/tag9.xml"/><Relationship Id="rId7" Type="http://schemas.openxmlformats.org/officeDocument/2006/relationships/image" Target="../media/image83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2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6.png"/><Relationship Id="rId4" Type="http://schemas.openxmlformats.org/officeDocument/2006/relationships/tags" Target="../tags/tag10.xml"/><Relationship Id="rId9" Type="http://schemas.openxmlformats.org/officeDocument/2006/relationships/image" Target="../media/image8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</a:rPr>
              <a:t>Jian Li</a:t>
            </a:r>
          </a:p>
          <a:p>
            <a:pPr algn="ctr" eaLnBrk="1" hangingPunct="1"/>
            <a:r>
              <a:rPr lang="en-US" sz="2000" b="1" dirty="0" smtClean="0">
                <a:solidFill>
                  <a:srgbClr val="7030A0"/>
                </a:solidFill>
              </a:rPr>
              <a:t>Institute of Interdisciplinary Information Sciences</a:t>
            </a:r>
          </a:p>
          <a:p>
            <a:pPr algn="ctr" eaLnBrk="1" hangingPunct="1"/>
            <a:r>
              <a:rPr lang="en-US" altLang="zh-CN" dirty="0" smtClean="0">
                <a:solidFill>
                  <a:srgbClr val="7030A0"/>
                </a:solidFill>
              </a:rPr>
              <a:t>Tsinghua University</a:t>
            </a: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2065518"/>
            <a:ext cx="9214792" cy="692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3200" dirty="0" smtClean="0"/>
              <a:t>Algorithms for Stochastic Geometric and </a:t>
            </a:r>
            <a:r>
              <a:rPr sz="3200" dirty="0" smtClean="0"/>
              <a:t>Combinatorial Optimization Problems</a:t>
            </a:r>
            <a:endParaRPr lang="zh-CN" altLang="en-US" sz="3200" dirty="0" smtClean="0"/>
          </a:p>
        </p:txBody>
      </p:sp>
      <p:sp>
        <p:nvSpPr>
          <p:cNvPr id="14340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Perpetua" pitchFamily="18" charset="0"/>
              </a:rPr>
              <a:t>TexPoint fonts used in EMF. </a:t>
            </a:r>
          </a:p>
          <a:p>
            <a:r>
              <a:rPr lang="en-US" altLang="zh-CN">
                <a:latin typeface="Perpetua" pitchFamily="18" charset="0"/>
              </a:rPr>
              <a:t>Read the TexPoint manual before you delete this box.: </a:t>
            </a:r>
            <a:r>
              <a:rPr lang="en-US" altLang="zh-CN">
                <a:latin typeface="cmr10" pitchFamily="34" charset="0"/>
              </a:rPr>
              <a:t>A</a:t>
            </a:r>
            <a:r>
              <a:rPr lang="en-US" altLang="zh-CN">
                <a:latin typeface="msbm10" pitchFamily="34" charset="0"/>
              </a:rPr>
              <a:t>A</a:t>
            </a:r>
            <a:r>
              <a:rPr lang="en-US" altLang="zh-CN">
                <a:latin typeface="cmmi10" pitchFamily="34" charset="0"/>
              </a:rPr>
              <a:t>A</a:t>
            </a:r>
            <a:r>
              <a:rPr lang="en-US" altLang="zh-CN">
                <a:latin typeface="CMSY10ORIG"/>
              </a:rPr>
              <a:t>A</a:t>
            </a:r>
            <a:r>
              <a:rPr lang="en-US" altLang="zh-CN">
                <a:latin typeface="cmmi7" pitchFamily="34" charset="0"/>
              </a:rPr>
              <a:t>A</a:t>
            </a:r>
            <a:r>
              <a:rPr lang="en-US" altLang="zh-CN">
                <a:latin typeface="cmr7" pitchFamily="34" charset="0"/>
              </a:rPr>
              <a:t>A</a:t>
            </a:r>
            <a:r>
              <a:rPr lang="en-US" altLang="zh-CN">
                <a:latin typeface="CMEX7"/>
              </a:rPr>
              <a:t>A</a:t>
            </a:r>
            <a:r>
              <a:rPr lang="en-US" altLang="zh-CN">
                <a:latin typeface="cmmi5" pitchFamily="34" charset="0"/>
              </a:rPr>
              <a:t>A</a:t>
            </a:r>
            <a:r>
              <a:rPr lang="en-US" altLang="zh-CN">
                <a:latin typeface="cmsy5" pitchFamily="34" charset="0"/>
              </a:rPr>
              <a:t>A</a:t>
            </a:r>
            <a:r>
              <a:rPr lang="en-US" altLang="zh-CN">
                <a:latin typeface="cmex10" pitchFamily="34" charset="0"/>
              </a:rPr>
              <a:t>A</a:t>
            </a:r>
            <a:r>
              <a:rPr lang="en-US" altLang="zh-CN">
                <a:latin typeface="cmsy7" pitchFamily="34" charset="0"/>
              </a:rPr>
              <a:t>A</a:t>
            </a:r>
            <a:r>
              <a:rPr lang="en-US" altLang="zh-CN">
                <a:latin typeface="cmbx7" pitchFamily="34" charset="0"/>
              </a:rPr>
              <a:t>A</a:t>
            </a:r>
            <a:r>
              <a:rPr lang="en-US" altLang="zh-CN">
                <a:latin typeface="cmti10" pitchFamily="34" charset="0"/>
              </a:rPr>
              <a:t>A</a:t>
            </a:r>
            <a:r>
              <a:rPr lang="en-US" altLang="zh-CN">
                <a:latin typeface="cmr5" pitchFamily="34" charset="0"/>
              </a:rPr>
              <a:t>A</a:t>
            </a:r>
            <a:endParaRPr lang="zh-CN" altLang="en-US">
              <a:latin typeface="Perpetua" pitchFamily="18" charset="0"/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5651500" y="638175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lijian83@mail.tsinghua.edu.cn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3" y="5651374"/>
            <a:ext cx="43863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CAS 2015</a:t>
            </a:r>
            <a:endParaRPr lang="zh-CN" altLang="en-US" dirty="0"/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A classic problem in the stochastic graph model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1"/>
            <a:ext cx="6859786" cy="289215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 undirected graph with n nodes</a:t>
            </a:r>
          </a:p>
          <a:p>
            <a:r>
              <a:rPr lang="en-US" altLang="zh-CN" dirty="0" smtClean="0"/>
              <a:t>The length of each edge: </a:t>
            </a:r>
            <a:r>
              <a:rPr lang="en-US" altLang="zh-CN" dirty="0" err="1" smtClean="0"/>
              <a:t>i.i.d</a:t>
            </a:r>
            <a:r>
              <a:rPr lang="en-US" altLang="zh-CN" dirty="0" smtClean="0"/>
              <a:t>. </a:t>
            </a:r>
            <a:r>
              <a:rPr lang="en-US" altLang="zh-CN" dirty="0"/>
              <a:t>U</a:t>
            </a:r>
            <a:r>
              <a:rPr lang="en-US" altLang="zh-CN" dirty="0" smtClean="0"/>
              <a:t>niform[0,1]</a:t>
            </a:r>
          </a:p>
          <a:p>
            <a:endParaRPr lang="en-US" altLang="zh-CN" dirty="0"/>
          </a:p>
          <a:p>
            <a:r>
              <a:rPr lang="en-US" altLang="zh-CN" dirty="0" smtClean="0"/>
              <a:t>Question: What is </a:t>
            </a:r>
            <a:r>
              <a:rPr lang="en-US" altLang="zh-CN" dirty="0" smtClean="0">
                <a:solidFill>
                  <a:srgbClr val="FF0000"/>
                </a:solidFill>
              </a:rPr>
              <a:t>E[MST]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Ignoring uncertainty </a:t>
            </a:r>
            <a:r>
              <a:rPr lang="en-US" altLang="zh-CN" sz="2000" dirty="0" smtClean="0">
                <a:solidFill>
                  <a:srgbClr val="008080"/>
                </a:solidFill>
              </a:rPr>
              <a:t>(“replace by the expected values” heuristic)</a:t>
            </a:r>
            <a:endParaRPr lang="en-US" altLang="zh-CN" dirty="0" smtClean="0">
              <a:solidFill>
                <a:srgbClr val="008080"/>
              </a:solidFill>
            </a:endParaRPr>
          </a:p>
          <a:p>
            <a:pPr lvl="1"/>
            <a:r>
              <a:rPr lang="en-US" altLang="zh-CN" dirty="0" smtClean="0"/>
              <a:t>each edge has a fixed length 0.5</a:t>
            </a:r>
          </a:p>
          <a:p>
            <a:pPr lvl="1"/>
            <a:r>
              <a:rPr lang="en-US" altLang="zh-CN" dirty="0" smtClean="0"/>
              <a:t>This gives the </a:t>
            </a:r>
            <a:r>
              <a:rPr lang="en-US" altLang="zh-CN" dirty="0" smtClean="0">
                <a:solidFill>
                  <a:srgbClr val="0070C0"/>
                </a:solidFill>
              </a:rPr>
              <a:t>WRONG</a:t>
            </a:r>
            <a:r>
              <a:rPr lang="en-US" altLang="zh-CN" dirty="0" smtClean="0"/>
              <a:t> answer </a:t>
            </a:r>
            <a:r>
              <a:rPr lang="en-US" altLang="zh-CN" dirty="0" smtClean="0">
                <a:solidFill>
                  <a:srgbClr val="0070C0"/>
                </a:solidFill>
              </a:rPr>
              <a:t>0.5(n-1)</a:t>
            </a:r>
          </a:p>
        </p:txBody>
      </p:sp>
      <p:pic>
        <p:nvPicPr>
          <p:cNvPr id="1026" name="Picture 2" descr="http://upload.wikimedia.org/wikipedia/commons/thumb/9/9e/Complete_graph_K7.svg/200px-Complete_graph_K7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2816"/>
            <a:ext cx="14695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Stochastic online matching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873752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A set of items and a set of 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buyer types</a:t>
            </a:r>
            <a:r>
              <a:rPr lang="en-US" sz="2300" dirty="0" smtClean="0"/>
              <a:t>. A buyer of type </a:t>
            </a:r>
            <a:r>
              <a:rPr lang="en-US" sz="2300" i="1" dirty="0" smtClean="0"/>
              <a:t>b</a:t>
            </a:r>
            <a:r>
              <a:rPr lang="en-US" sz="2300" dirty="0" smtClean="0"/>
              <a:t> likes item </a:t>
            </a:r>
            <a:r>
              <a:rPr lang="en-US" sz="2300" i="1" dirty="0" smtClean="0"/>
              <a:t>a</a:t>
            </a:r>
            <a:r>
              <a:rPr lang="en-US" sz="2300" dirty="0" smtClean="0"/>
              <a:t> with probability </a:t>
            </a:r>
            <a:r>
              <a:rPr lang="en-US" sz="2300" i="1" dirty="0" err="1" smtClean="0">
                <a:solidFill>
                  <a:srgbClr val="006600"/>
                </a:solidFill>
              </a:rPr>
              <a:t>p</a:t>
            </a:r>
            <a:r>
              <a:rPr lang="en-US" sz="2300" i="1" baseline="-25000" dirty="0" err="1" smtClean="0">
                <a:solidFill>
                  <a:srgbClr val="006600"/>
                </a:solidFill>
              </a:rPr>
              <a:t>ab</a:t>
            </a:r>
            <a:r>
              <a:rPr lang="en-US" sz="2300" dirty="0" smtClean="0"/>
              <a:t>.  </a:t>
            </a:r>
          </a:p>
          <a:p>
            <a:pPr lvl="1"/>
            <a:r>
              <a:rPr lang="en-US" sz="2000" dirty="0" err="1" smtClean="0"/>
              <a:t>G(buyer</a:t>
            </a:r>
            <a:r>
              <a:rPr lang="en-US" sz="2000" dirty="0" smtClean="0"/>
              <a:t> types, items): Expected graph)</a:t>
            </a:r>
          </a:p>
          <a:p>
            <a:r>
              <a:rPr lang="en-US" sz="2300" dirty="0" smtClean="0"/>
              <a:t>The buyers arrive online. </a:t>
            </a:r>
          </a:p>
          <a:p>
            <a:pPr lvl="1"/>
            <a:r>
              <a:rPr lang="en-US" sz="2000" dirty="0" smtClean="0"/>
              <a:t>Her type is 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i.i.d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r.v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000" dirty="0" smtClean="0"/>
              <a:t> .</a:t>
            </a:r>
          </a:p>
          <a:p>
            <a:r>
              <a:rPr lang="en-US" sz="2300" dirty="0" smtClean="0"/>
              <a:t>The algorithm shows the buyer (of type </a:t>
            </a:r>
            <a:r>
              <a:rPr lang="en-US" sz="2300" i="1" dirty="0" smtClean="0"/>
              <a:t>b</a:t>
            </a:r>
            <a:r>
              <a:rPr lang="en-US" sz="2300" dirty="0" smtClean="0"/>
              <a:t>)  at most </a:t>
            </a:r>
            <a:r>
              <a:rPr lang="en-US" sz="2300" i="1" dirty="0" err="1" smtClean="0">
                <a:solidFill>
                  <a:srgbClr val="006600"/>
                </a:solidFill>
              </a:rPr>
              <a:t>t</a:t>
            </a:r>
            <a:r>
              <a:rPr lang="en-US" sz="2300" dirty="0" smtClean="0"/>
              <a:t> items one by one.</a:t>
            </a:r>
          </a:p>
          <a:p>
            <a:r>
              <a:rPr lang="en-US" sz="2300" dirty="0" smtClean="0"/>
              <a:t>The buyer buys the first item she likes or leaves without buying.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Goal: </a:t>
            </a:r>
            <a:r>
              <a:rPr lang="en-US" sz="2300" dirty="0" smtClean="0"/>
              <a:t>Maximizing the </a:t>
            </a:r>
            <a:r>
              <a:rPr lang="en-US" sz="2300" dirty="0" smtClean="0">
                <a:solidFill>
                  <a:srgbClr val="FF6600"/>
                </a:solidFill>
              </a:rPr>
              <a:t>expected number of satisfied users.</a:t>
            </a:r>
            <a:endParaRPr lang="en-US" sz="2300" dirty="0" smtClean="0"/>
          </a:p>
          <a:p>
            <a:pPr lvl="1">
              <a:buNone/>
            </a:pPr>
            <a:r>
              <a:rPr lang="en-US" sz="2000" dirty="0" smtClean="0"/>
              <a:t> 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304800"/>
            <a:ext cx="3630128" cy="6465332"/>
            <a:chOff x="5181600" y="304800"/>
            <a:chExt cx="3630128" cy="6465332"/>
          </a:xfrm>
        </p:grpSpPr>
        <p:pic>
          <p:nvPicPr>
            <p:cNvPr id="6" name="Picture 5" descr="images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4800" y="4267200"/>
              <a:ext cx="838200" cy="935567"/>
            </a:xfrm>
            <a:prstGeom prst="rect">
              <a:avLst/>
            </a:prstGeom>
          </p:spPr>
        </p:pic>
        <p:pic>
          <p:nvPicPr>
            <p:cNvPr id="8" name="Picture 7" descr="images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255" y="381000"/>
              <a:ext cx="841517" cy="822981"/>
            </a:xfrm>
            <a:prstGeom prst="rect">
              <a:avLst/>
            </a:prstGeom>
          </p:spPr>
        </p:pic>
        <p:pic>
          <p:nvPicPr>
            <p:cNvPr id="9" name="Picture 8" descr="images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2665462"/>
              <a:ext cx="778547" cy="915938"/>
            </a:xfrm>
            <a:prstGeom prst="rect">
              <a:avLst/>
            </a:prstGeom>
          </p:spPr>
        </p:pic>
        <p:pic>
          <p:nvPicPr>
            <p:cNvPr id="10" name="Picture 9" descr="images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0" y="3807694"/>
              <a:ext cx="915937" cy="1373906"/>
            </a:xfrm>
            <a:prstGeom prst="rect">
              <a:avLst/>
            </a:prstGeom>
          </p:spPr>
        </p:pic>
        <p:pic>
          <p:nvPicPr>
            <p:cNvPr id="11" name="Picture 10" descr="images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0306" y="5224963"/>
              <a:ext cx="914400" cy="1404437"/>
            </a:xfrm>
            <a:prstGeom prst="rect">
              <a:avLst/>
            </a:prstGeom>
          </p:spPr>
        </p:pic>
        <p:pic>
          <p:nvPicPr>
            <p:cNvPr id="12" name="Picture 11" descr="images1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9400" y="1346200"/>
              <a:ext cx="584200" cy="1168400"/>
            </a:xfrm>
            <a:prstGeom prst="rect">
              <a:avLst/>
            </a:prstGeom>
          </p:spPr>
        </p:pic>
        <p:pic>
          <p:nvPicPr>
            <p:cNvPr id="14" name="Picture 13" descr="images1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0000" y="1295400"/>
              <a:ext cx="1123950" cy="1123950"/>
            </a:xfrm>
            <a:prstGeom prst="rect">
              <a:avLst/>
            </a:prstGeom>
          </p:spPr>
        </p:pic>
        <p:pic>
          <p:nvPicPr>
            <p:cNvPr id="15" name="Picture 14" descr="images10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2400" y="304800"/>
              <a:ext cx="819150" cy="838200"/>
            </a:xfrm>
            <a:prstGeom prst="rect">
              <a:avLst/>
            </a:prstGeom>
          </p:spPr>
        </p:pic>
        <p:pic>
          <p:nvPicPr>
            <p:cNvPr id="16" name="Picture 15" descr="images14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2400" y="2438400"/>
              <a:ext cx="889000" cy="1363807"/>
            </a:xfrm>
            <a:prstGeom prst="rect">
              <a:avLst/>
            </a:prstGeom>
          </p:spPr>
        </p:pic>
        <p:pic>
          <p:nvPicPr>
            <p:cNvPr id="17" name="Picture 16" descr="images15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24800" y="5659967"/>
              <a:ext cx="886928" cy="969433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6224706" y="914400"/>
              <a:ext cx="13952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1"/>
            </p:cNvCxnSpPr>
            <p:nvPr/>
          </p:nvCxnSpPr>
          <p:spPr>
            <a:xfrm>
              <a:off x="6224706" y="915988"/>
              <a:ext cx="1395294" cy="9413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3"/>
              <a:endCxn id="17" idx="1"/>
            </p:cNvCxnSpPr>
            <p:nvPr/>
          </p:nvCxnSpPr>
          <p:spPr>
            <a:xfrm>
              <a:off x="6224706" y="5927182"/>
              <a:ext cx="1700094" cy="2175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132772" y="3200400"/>
              <a:ext cx="1639628" cy="1401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7" idx="1"/>
            </p:cNvCxnSpPr>
            <p:nvPr/>
          </p:nvCxnSpPr>
          <p:spPr>
            <a:xfrm>
              <a:off x="6132772" y="4602162"/>
              <a:ext cx="1792028" cy="15425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6" idx="1"/>
            </p:cNvCxnSpPr>
            <p:nvPr/>
          </p:nvCxnSpPr>
          <p:spPr>
            <a:xfrm rot="16200000" flipH="1">
              <a:off x="5165255" y="1975438"/>
              <a:ext cx="3818997" cy="1700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5856347" y="1284347"/>
              <a:ext cx="2284412" cy="15476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4460405" y="2680289"/>
              <a:ext cx="5228696" cy="1700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5734180" y="1314580"/>
              <a:ext cx="2284412" cy="1487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14" idx="1"/>
            </p:cNvCxnSpPr>
            <p:nvPr/>
          </p:nvCxnSpPr>
          <p:spPr>
            <a:xfrm flipV="1">
              <a:off x="6132773" y="1857375"/>
              <a:ext cx="1487227" cy="2611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6" idx="1"/>
            </p:cNvCxnSpPr>
            <p:nvPr/>
          </p:nvCxnSpPr>
          <p:spPr>
            <a:xfrm>
              <a:off x="6132773" y="3200400"/>
              <a:ext cx="1792027" cy="15345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6" idx="1"/>
            </p:cNvCxnSpPr>
            <p:nvPr/>
          </p:nvCxnSpPr>
          <p:spPr>
            <a:xfrm rot="16200000" flipH="1">
              <a:off x="5720554" y="2530737"/>
              <a:ext cx="2616465" cy="17920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573485" y="75902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1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53200" y="106382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1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17841" y="1219200"/>
              <a:ext cx="287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pple Casual"/>
                  <a:cs typeface="Apple Casual"/>
                </a:rPr>
                <a:t>1</a:t>
              </a:r>
              <a:endParaRPr lang="en-US" sz="1400" b="1" dirty="0">
                <a:latin typeface="Apple Casual"/>
                <a:cs typeface="Apple Casu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68685" y="136862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1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24600" y="1295400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1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97356" y="5791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0.9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29400" y="5029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0.9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47554" y="4114800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1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96000" y="32004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0.5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96000" y="2816423"/>
              <a:ext cx="440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0.6</a:t>
              </a:r>
              <a:endParaRPr lang="en-US" sz="14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72200" y="1902023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0.9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96000" y="22098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0.2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cxnSp>
          <p:nvCxnSpPr>
            <p:cNvPr id="73" name="Straight Connector 72"/>
            <p:cNvCxnSpPr>
              <a:stCxn id="11" idx="3"/>
              <a:endCxn id="14" idx="1"/>
            </p:cNvCxnSpPr>
            <p:nvPr/>
          </p:nvCxnSpPr>
          <p:spPr>
            <a:xfrm flipV="1">
              <a:off x="6224706" y="1857375"/>
              <a:ext cx="1395294" cy="40698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172200" y="541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pple Casual"/>
                  <a:cs typeface="Apple Casual"/>
                </a:rPr>
                <a:t>0.2</a:t>
              </a:r>
              <a:endParaRPr lang="en-US" sz="1400" dirty="0">
                <a:latin typeface="Apple Casual"/>
                <a:cs typeface="Apple Casu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48400" y="6400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Expected graph</a:t>
              </a:r>
              <a:endParaRPr lang="en-US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0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online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2578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This models the </a:t>
            </a:r>
            <a:r>
              <a:rPr lang="en-US" sz="2000" dirty="0" smtClean="0">
                <a:solidFill>
                  <a:srgbClr val="FF0000"/>
                </a:solidFill>
              </a:rPr>
              <a:t>online </a:t>
            </a:r>
            <a:r>
              <a:rPr lang="en-US" sz="2000" dirty="0" err="1" smtClean="0">
                <a:solidFill>
                  <a:srgbClr val="FF0000"/>
                </a:solidFill>
              </a:rPr>
              <a:t>AdWords</a:t>
            </a:r>
            <a:r>
              <a:rPr lang="en-US" sz="2000" dirty="0" smtClean="0">
                <a:solidFill>
                  <a:srgbClr val="FF0000"/>
                </a:solidFill>
              </a:rPr>
              <a:t> allocation</a:t>
            </a:r>
            <a:r>
              <a:rPr lang="en-US" sz="2000" dirty="0" smtClean="0"/>
              <a:t> problem.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This generalizes the stochastic online matching problem of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[Feldman et al. ’09, 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Bahmani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’10,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Saberi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 ’10] </a:t>
            </a:r>
            <a:r>
              <a:rPr lang="en-US" sz="2000" dirty="0" smtClean="0"/>
              <a:t>where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e</a:t>
            </a:r>
            <a:r>
              <a:rPr lang="en-US" sz="2000" i="1" dirty="0" smtClean="0"/>
              <a:t>={0,1}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We have a </a:t>
            </a:r>
            <a:r>
              <a:rPr lang="en-US" sz="2000" dirty="0" smtClean="0">
                <a:solidFill>
                  <a:srgbClr val="FF0000"/>
                </a:solidFill>
              </a:rPr>
              <a:t>4.008</a:t>
            </a:r>
            <a:r>
              <a:rPr lang="en-US" sz="2000" dirty="0" smtClean="0"/>
              <a:t>-approximation.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Screen shot 2012-02-06 at 9.17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57400"/>
            <a:ext cx="3378200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compare our solution against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optimal (adaptive) strategy </a:t>
            </a:r>
            <a:r>
              <a:rPr lang="en-US" sz="2000" dirty="0" smtClean="0">
                <a:solidFill>
                  <a:srgbClr val="FF0000"/>
                </a:solidFill>
              </a:rPr>
              <a:t>(not the offline optimal solution).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An example:</a:t>
            </a:r>
          </a:p>
          <a:p>
            <a:endParaRPr lang="en-US" dirty="0" smtClean="0"/>
          </a:p>
          <a:p>
            <a:pPr>
              <a:buNone/>
            </a:pPr>
            <a:endParaRPr/>
          </a:p>
          <a:p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09800" y="3657600"/>
            <a:ext cx="3505200" cy="1676400"/>
            <a:chOff x="2667000" y="3657600"/>
            <a:chExt cx="1828800" cy="838200"/>
          </a:xfrm>
        </p:grpSpPr>
        <p:sp>
          <p:nvSpPr>
            <p:cNvPr id="4" name="Oval 3"/>
            <p:cNvSpPr/>
            <p:nvPr/>
          </p:nvSpPr>
          <p:spPr>
            <a:xfrm>
              <a:off x="3505200" y="4343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718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338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667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434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38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4" idx="1"/>
              <a:endCxn id="13" idx="5"/>
            </p:cNvCxnSpPr>
            <p:nvPr/>
          </p:nvCxnSpPr>
          <p:spPr>
            <a:xfrm rot="16200000" flipV="1">
              <a:off x="2873282" y="3711482"/>
              <a:ext cx="578036" cy="7304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5"/>
              <a:endCxn id="4" idx="1"/>
            </p:cNvCxnSpPr>
            <p:nvPr/>
          </p:nvCxnSpPr>
          <p:spPr>
            <a:xfrm rot="16200000" flipH="1">
              <a:off x="3025682" y="3863882"/>
              <a:ext cx="578036" cy="4256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4" idx="1"/>
            </p:cNvCxnSpPr>
            <p:nvPr/>
          </p:nvCxnSpPr>
          <p:spPr>
            <a:xfrm rot="16200000" flipH="1">
              <a:off x="3162300" y="4000500"/>
              <a:ext cx="555718" cy="1747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" idx="4"/>
              <a:endCxn id="4" idx="7"/>
            </p:cNvCxnSpPr>
            <p:nvPr/>
          </p:nvCxnSpPr>
          <p:spPr>
            <a:xfrm rot="5400000">
              <a:off x="3444782" y="4000500"/>
              <a:ext cx="555718" cy="1747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  <a:endCxn id="4" idx="7"/>
            </p:cNvCxnSpPr>
            <p:nvPr/>
          </p:nvCxnSpPr>
          <p:spPr>
            <a:xfrm rot="5400000">
              <a:off x="3559082" y="3863882"/>
              <a:ext cx="578036" cy="4256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3"/>
              <a:endCxn id="4" idx="7"/>
            </p:cNvCxnSpPr>
            <p:nvPr/>
          </p:nvCxnSpPr>
          <p:spPr>
            <a:xfrm rot="5400000">
              <a:off x="3711482" y="3711482"/>
              <a:ext cx="578036" cy="7304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10000" y="3581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70300" y="5334000"/>
            <a:ext cx="60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dirty="0" smtClean="0"/>
              <a:t>=1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343400"/>
            <a:ext cx="97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e</a:t>
            </a:r>
            <a:r>
              <a:rPr lang="en-US" i="1" baseline="-25000" dirty="0" smtClean="0"/>
              <a:t>=</a:t>
            </a:r>
            <a:r>
              <a:rPr lang="en-US" i="1" dirty="0" smtClean="0"/>
              <a:t>1/n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84276" y="5703332"/>
            <a:ext cx="543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E[offline optimal] = 1-(</a:t>
            </a:r>
            <a:r>
              <a:rPr lang="en-US" dirty="0" smtClean="0">
                <a:latin typeface="Calibri"/>
              </a:rPr>
              <a:t>1-1/n)</a:t>
            </a:r>
            <a:r>
              <a:rPr lang="en-US" baseline="30000" dirty="0" smtClean="0">
                <a:latin typeface="Century Schoolbook"/>
              </a:rPr>
              <a:t>n </a:t>
            </a:r>
            <a:r>
              <a:rPr lang="en-US" dirty="0" smtClean="0"/>
              <a:t>≈ 1-1/e</a:t>
            </a:r>
          </a:p>
          <a:p>
            <a:endParaRPr lang="en-US" dirty="0" smtClean="0"/>
          </a:p>
          <a:p>
            <a:r>
              <a:rPr lang="en-US" dirty="0" smtClean="0"/>
              <a:t>E[any algorithm] = 1/n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LP Upper Bound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Variable </a:t>
            </a:r>
            <a:r>
              <a:rPr lang="en-US" altLang="zh-CN" i="1" dirty="0" smtClean="0">
                <a:solidFill>
                  <a:srgbClr val="0070C0"/>
                </a:solidFill>
              </a:rPr>
              <a:t>y</a:t>
            </a:r>
            <a:r>
              <a:rPr lang="en-US" altLang="zh-CN" i="1" baseline="-25000" dirty="0" smtClean="0">
                <a:solidFill>
                  <a:srgbClr val="0070C0"/>
                </a:solidFill>
              </a:rPr>
              <a:t>e</a:t>
            </a:r>
            <a:r>
              <a:rPr lang="en-US" altLang="zh-CN" dirty="0" smtClean="0"/>
              <a:t> : Prob. that any algorithm probes </a:t>
            </a:r>
            <a:r>
              <a:rPr lang="en-US" altLang="zh-CN" i="1" dirty="0" smtClean="0"/>
              <a:t>e. </a:t>
            </a:r>
            <a:r>
              <a:rPr lang="en-US" altLang="zh-CN" dirty="0" smtClean="0"/>
              <a:t>  </a:t>
            </a:r>
            <a:endParaRPr lang="zh-CN" alt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24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At most 1 edge in 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∂(v)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is matched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810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At most </a:t>
            </a:r>
            <a:r>
              <a:rPr lang="en-US" altLang="zh-CN" i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t</a:t>
            </a:r>
            <a:r>
              <a:rPr lang="en-US" altLang="zh-CN" i="1" baseline="-25000" dirty="0" err="1" smtClean="0">
                <a:solidFill>
                  <a:schemeClr val="accent1">
                    <a:lumMod val="75000"/>
                  </a:schemeClr>
                </a:solidFill>
                <a:latin typeface="Century Schoolbook"/>
              </a:rPr>
              <a:t>v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edges in 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∂(v)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are probed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507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x</a:t>
            </a:r>
            <a:r>
              <a:rPr lang="en-US" altLang="zh-CN" i="1" baseline="-25000" dirty="0" err="1" smtClean="0">
                <a:solidFill>
                  <a:schemeClr val="accent1">
                    <a:lumMod val="75000"/>
                  </a:schemeClr>
                </a:solidFill>
                <a:latin typeface="Century Schoolbook"/>
              </a:rPr>
              <a:t>e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: Prob. 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is matched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 descr="Screen shot 2012-02-06 at 8.0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610600" cy="3505200"/>
          </a:xfrm>
          <a:prstGeom prst="rect">
            <a:avLst/>
          </a:prstGeom>
        </p:spPr>
      </p:pic>
      <p:pic>
        <p:nvPicPr>
          <p:cNvPr id="14" name="Picture 13" descr="Screen shot 2012-02-06 at 8.27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200400"/>
            <a:ext cx="304800" cy="304800"/>
          </a:xfrm>
          <a:prstGeom prst="rect">
            <a:avLst/>
          </a:prstGeom>
        </p:spPr>
      </p:pic>
      <p:pic>
        <p:nvPicPr>
          <p:cNvPr id="15" name="Picture 14" descr="Screen shot 2012-02-06 at 8.27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62400"/>
            <a:ext cx="304800" cy="304800"/>
          </a:xfrm>
          <a:prstGeom prst="rect">
            <a:avLst/>
          </a:prstGeom>
        </p:spPr>
      </p:pic>
      <p:pic>
        <p:nvPicPr>
          <p:cNvPr id="16" name="Picture 15" descr="Screen shot 2012-02-06 at 8.27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105400"/>
            <a:ext cx="304800" cy="304800"/>
          </a:xfrm>
          <a:prstGeom prst="rect">
            <a:avLst/>
          </a:prstGeom>
        </p:spPr>
      </p:pic>
      <p:pic>
        <p:nvPicPr>
          <p:cNvPr id="17" name="Picture 16" descr="Screen shot 2012-02-06 at 8.27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10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8-Approximation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edge (</a:t>
            </a:r>
            <a:r>
              <a:rPr lang="en-US" dirty="0" err="1" smtClean="0"/>
              <a:t>u,v</a:t>
            </a:r>
            <a:r>
              <a:rPr lang="en-US" dirty="0" smtClean="0"/>
              <a:t>) is </a:t>
            </a:r>
            <a:r>
              <a:rPr lang="en-US" i="1" dirty="0" smtClean="0">
                <a:solidFill>
                  <a:srgbClr val="00B050"/>
                </a:solidFill>
              </a:rPr>
              <a:t>safe</a:t>
            </a:r>
            <a:r>
              <a:rPr lang="en-US" dirty="0" smtClean="0"/>
              <a:t> if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&gt;0,</a:t>
            </a:r>
            <a:r>
              <a:rPr lang="en-US" i="1" baseline="-25000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v</a:t>
            </a:r>
            <a:r>
              <a:rPr lang="en-US" i="1" dirty="0" smtClean="0"/>
              <a:t>&gt;0</a:t>
            </a:r>
            <a:r>
              <a:rPr lang="en-US" i="1" baseline="-25000" dirty="0" smtClean="0"/>
              <a:t>  </a:t>
            </a:r>
            <a:r>
              <a:rPr lang="en-US" dirty="0" smtClean="0"/>
              <a:t>and neither u nor v is matched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Pick a permutation </a:t>
            </a:r>
            <a:r>
              <a:rPr lang="el-GR" sz="2800" i="1" dirty="0" smtClean="0"/>
              <a:t>π</a:t>
            </a:r>
            <a:r>
              <a:rPr lang="en-US" sz="2800" dirty="0" smtClean="0"/>
              <a:t> on edges uniformly at random  </a:t>
            </a:r>
          </a:p>
          <a:p>
            <a:r>
              <a:rPr lang="en-US" sz="2800" dirty="0" smtClean="0"/>
              <a:t>For each edge </a:t>
            </a:r>
            <a:r>
              <a:rPr lang="en-US" sz="2800" i="1" dirty="0" smtClean="0"/>
              <a:t>e</a:t>
            </a:r>
            <a:r>
              <a:rPr lang="en-US" sz="2800" dirty="0" smtClean="0"/>
              <a:t> in the ordering </a:t>
            </a:r>
            <a:r>
              <a:rPr lang="el-GR" sz="2800" i="1" dirty="0" smtClean="0"/>
              <a:t>π</a:t>
            </a:r>
            <a:r>
              <a:rPr lang="en-US" sz="2800" dirty="0" smtClean="0"/>
              <a:t>, do:    </a:t>
            </a:r>
          </a:p>
          <a:p>
            <a:pPr lvl="1"/>
            <a:r>
              <a:rPr lang="en-US" sz="2400" dirty="0" smtClean="0"/>
              <a:t> If </a:t>
            </a:r>
            <a:r>
              <a:rPr lang="en-US" sz="2400" i="1" dirty="0" smtClean="0"/>
              <a:t>e</a:t>
            </a:r>
            <a:r>
              <a:rPr lang="en-US" sz="2400" dirty="0" smtClean="0"/>
              <a:t> is not safe then do not probe it.    </a:t>
            </a:r>
          </a:p>
          <a:p>
            <a:pPr lvl="1"/>
            <a:r>
              <a:rPr lang="en-US" sz="2400" dirty="0" smtClean="0"/>
              <a:t>If  </a:t>
            </a:r>
            <a:r>
              <a:rPr lang="en-US" sz="2400" i="1" dirty="0" smtClean="0"/>
              <a:t>e</a:t>
            </a:r>
            <a:r>
              <a:rPr lang="en-US" sz="2400" dirty="0" smtClean="0"/>
              <a:t> is safe then probe it </a:t>
            </a:r>
            <a:r>
              <a:rPr lang="en-US" sz="2400" dirty="0" err="1" smtClean="0"/>
              <a:t>w.p</a:t>
            </a:r>
            <a:r>
              <a:rPr lang="en-US" sz="2400" dirty="0" smtClean="0"/>
              <a:t>. </a:t>
            </a:r>
            <a:r>
              <a:rPr lang="en-US" sz="2400" i="1" dirty="0" smtClean="0"/>
              <a:t>y</a:t>
            </a:r>
            <a:r>
              <a:rPr lang="en-US" sz="2400" i="1" baseline="-25000" dirty="0" smtClean="0"/>
              <a:t>e</a:t>
            </a:r>
            <a:r>
              <a:rPr lang="en-US" sz="2400" i="1" dirty="0" smtClean="0"/>
              <a:t>/</a:t>
            </a:r>
            <a:r>
              <a:rPr lang="el-GR" sz="2400" i="1" dirty="0" smtClean="0"/>
              <a:t>α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6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8-Approximation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Analysis: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Lemma:  </a:t>
            </a:r>
            <a:r>
              <a:rPr lang="en-US" dirty="0" smtClean="0"/>
              <a:t>For any edge </a:t>
            </a:r>
            <a:r>
              <a:rPr lang="en-US" i="1" dirty="0" smtClean="0"/>
              <a:t>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, at the point when </a:t>
            </a:r>
            <a:r>
              <a:rPr lang="en-US" i="1" dirty="0" smtClean="0"/>
              <a:t>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 is considered  under </a:t>
            </a:r>
            <a:r>
              <a:rPr lang="el-GR" i="1" dirty="0" smtClean="0"/>
              <a:t>π</a:t>
            </a:r>
            <a:r>
              <a:rPr lang="en-US" dirty="0" smtClean="0"/>
              <a:t>, 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Pr(u loses its patience) ≤1/2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altLang="zh-CN" b="1" dirty="0" smtClean="0"/>
              <a:t>Proof: </a:t>
            </a:r>
            <a:r>
              <a:rPr lang="en-US" altLang="zh-CN" dirty="0" smtClean="0"/>
              <a:t>Let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 be #probes incident to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 and before </a:t>
            </a:r>
            <a:r>
              <a:rPr lang="en-US" altLang="zh-CN" i="1" dirty="0" smtClean="0"/>
              <a:t>e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By the Markov  inequality: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6" name="Picture 5" descr="Screen shot 2012-02-06 at 8.09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5715000"/>
            <a:ext cx="3860800" cy="1143000"/>
          </a:xfrm>
          <a:prstGeom prst="rect">
            <a:avLst/>
          </a:prstGeom>
        </p:spPr>
      </p:pic>
      <p:pic>
        <p:nvPicPr>
          <p:cNvPr id="8" name="Picture 7" descr="Screen shot 2012-02-06 at 8.27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019800"/>
            <a:ext cx="381000" cy="381000"/>
          </a:xfrm>
          <a:prstGeom prst="rect">
            <a:avLst/>
          </a:prstGeom>
        </p:spPr>
      </p:pic>
      <p:pic>
        <p:nvPicPr>
          <p:cNvPr id="9" name="Picture 8" descr="Screen shot 2012-02-06 at 8.27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019800"/>
            <a:ext cx="381000" cy="381000"/>
          </a:xfrm>
          <a:prstGeom prst="rect">
            <a:avLst/>
          </a:prstGeom>
        </p:spPr>
      </p:pic>
      <p:pic>
        <p:nvPicPr>
          <p:cNvPr id="15" name="Picture 14" descr="Screen shot 2012-02-07 at 10.14.0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52800"/>
            <a:ext cx="8089900" cy="180340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819400" y="5410200"/>
            <a:ext cx="1752600" cy="609600"/>
          </a:xfrm>
          <a:prstGeom prst="wedgeRoundRectCallout">
            <a:avLst>
              <a:gd name="adj1" fmla="val -24270"/>
              <a:gd name="adj2" fmla="val -1072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Screen shot 2012-02-07 at 10.19.5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410200"/>
            <a:ext cx="1600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8-Approximation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Analysis: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Lemma:  </a:t>
            </a:r>
            <a:r>
              <a:rPr lang="en-US" dirty="0" smtClean="0"/>
              <a:t>For any edge e=</a:t>
            </a:r>
            <a:r>
              <a:rPr lang="en-US" i="1" dirty="0" smtClean="0"/>
              <a:t>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, at the point when </a:t>
            </a:r>
            <a:r>
              <a:rPr lang="en-US" i="1" dirty="0" smtClean="0"/>
              <a:t>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 is considered  under </a:t>
            </a:r>
            <a:r>
              <a:rPr lang="el-GR" i="1" dirty="0" smtClean="0"/>
              <a:t>π</a:t>
            </a:r>
            <a:r>
              <a:rPr lang="en-US" dirty="0" smtClean="0"/>
              <a:t>, 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Pr(u is matched) ≤1/2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altLang="zh-CN" b="1" dirty="0" smtClean="0"/>
              <a:t>Proof: </a:t>
            </a:r>
            <a:r>
              <a:rPr lang="en-US" altLang="zh-CN" dirty="0" smtClean="0"/>
              <a:t>Let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 be #matched edges incident to </a:t>
            </a:r>
            <a:r>
              <a:rPr lang="en-US" altLang="zh-CN" dirty="0" err="1" smtClean="0"/>
              <a:t>u</a:t>
            </a:r>
            <a:r>
              <a:rPr lang="en-US" altLang="zh-CN" dirty="0" smtClean="0"/>
              <a:t> and before </a:t>
            </a:r>
            <a:r>
              <a:rPr lang="en-US" altLang="zh-CN" i="1" dirty="0" err="1" smtClean="0"/>
              <a:t>e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By the Markov  inequality:</a:t>
            </a:r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Screen shot 2012-02-07 at 10.10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340100"/>
            <a:ext cx="8509000" cy="1841500"/>
          </a:xfrm>
          <a:prstGeom prst="rect">
            <a:avLst/>
          </a:prstGeom>
        </p:spPr>
      </p:pic>
      <p:pic>
        <p:nvPicPr>
          <p:cNvPr id="6" name="Picture 5" descr="Screen shot 2012-02-07 at 10.16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5930900"/>
            <a:ext cx="3378200" cy="6223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819400" y="5410200"/>
            <a:ext cx="1752600" cy="609600"/>
          </a:xfrm>
          <a:prstGeom prst="wedgeRoundRectCallout">
            <a:avLst>
              <a:gd name="adj1" fmla="val 4318"/>
              <a:gd name="adj2" fmla="val -9192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reen shot 2012-02-07 at 10.20.0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422900"/>
            <a:ext cx="1447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8-Approximation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Analysis: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Theorem: </a:t>
            </a:r>
            <a:r>
              <a:rPr lang="en-US" dirty="0" smtClean="0"/>
              <a:t>The algorithm is a 8-approximation.</a:t>
            </a:r>
          </a:p>
          <a:p>
            <a:pPr>
              <a:buNone/>
            </a:pPr>
            <a:r>
              <a:rPr lang="en-US" b="1" dirty="0" smtClean="0"/>
              <a:t> Proof:  </a:t>
            </a:r>
            <a:r>
              <a:rPr lang="en-US" dirty="0" smtClean="0"/>
              <a:t>When e is considered, 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Pr(e is not safe) ≤ Pr(u is matched)+ Pr(u loses its patience)+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			    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Pr(v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is matched)+ Pr(v loses its patience) 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			  ≤ 2/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Therefore,</a:t>
            </a:r>
          </a:p>
          <a:p>
            <a:pPr>
              <a:buNone/>
            </a:pP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Screen shot 2012-02-07 at 1.47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91000"/>
            <a:ext cx="4902200" cy="22225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819400" y="6324600"/>
            <a:ext cx="5105400" cy="533400"/>
          </a:xfrm>
          <a:prstGeom prst="wedgeRoundRectCallout">
            <a:avLst>
              <a:gd name="adj1" fmla="val -13287"/>
              <a:gd name="adj2" fmla="val -5092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Recall </a:t>
            </a:r>
            <a:r>
              <a:rPr lang="el-GR" altLang="zh-CN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Σ</a:t>
            </a:r>
            <a:r>
              <a:rPr lang="en-US" altLang="zh-CN" i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w</a:t>
            </a:r>
            <a:r>
              <a:rPr lang="en-US" altLang="zh-CN" i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y</a:t>
            </a:r>
            <a:r>
              <a:rPr lang="en-US" altLang="zh-CN" i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i="1" baseline="-250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is an upper bound of </a:t>
            </a:r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OPT</a:t>
            </a:r>
            <a:endParaRPr lang="zh-CN" altLang="en-US" i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3505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Algorithm:</a:t>
            </a:r>
          </a:p>
          <a:p>
            <a:r>
              <a:rPr lang="en-US" i="1" dirty="0" err="1" smtClean="0"/>
              <a:t>y</a:t>
            </a:r>
            <a:r>
              <a:rPr lang="en-US" dirty="0" smtClean="0"/>
              <a:t> ← Optimal solution of the LP.</a:t>
            </a:r>
          </a:p>
          <a:p>
            <a:r>
              <a:rPr lang="en-US" i="1" dirty="0" smtClean="0"/>
              <a:t>y’ </a:t>
            </a:r>
            <a:r>
              <a:rPr lang="en-US" dirty="0" smtClean="0"/>
              <a:t>← Round </a:t>
            </a:r>
            <a:r>
              <a:rPr lang="en-US" i="1" dirty="0" smtClean="0"/>
              <a:t>y</a:t>
            </a:r>
            <a:r>
              <a:rPr lang="en-US" dirty="0" smtClean="0"/>
              <a:t> to an integral solution using </a:t>
            </a:r>
            <a:r>
              <a:rPr lang="en-US" i="1" dirty="0" smtClean="0"/>
              <a:t>dependent rounding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[Gandhi et al. 06]</a:t>
            </a:r>
            <a:r>
              <a:rPr lang="en-US" i="1" dirty="0" smtClean="0"/>
              <a:t> and Let E’= </a:t>
            </a:r>
            <a:r>
              <a:rPr lang="en-US" dirty="0" smtClean="0"/>
              <a:t>{</a:t>
            </a:r>
            <a:r>
              <a:rPr lang="en-US" i="1" dirty="0" smtClean="0"/>
              <a:t>e 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dirty="0" err="1" smtClean="0"/>
              <a:t>y’</a:t>
            </a:r>
            <a:r>
              <a:rPr lang="en-US" i="1" baseline="-25000" dirty="0" err="1" smtClean="0"/>
              <a:t>e</a:t>
            </a:r>
            <a:r>
              <a:rPr lang="en-US" dirty="0" smtClean="0"/>
              <a:t>=1}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(Marginal distribution)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Pr(</a:t>
            </a:r>
            <a:r>
              <a:rPr lang="en-US" dirty="0" err="1" smtClean="0"/>
              <a:t>y’</a:t>
            </a:r>
            <a:r>
              <a:rPr lang="en-US" i="1" baseline="-25000" dirty="0" err="1" smtClean="0"/>
              <a:t>e</a:t>
            </a:r>
            <a:r>
              <a:rPr lang="en-US" dirty="0" smtClean="0"/>
              <a:t>=1</a:t>
            </a:r>
            <a:r>
              <a:rPr lang="en-US" i="1" dirty="0" smtClean="0"/>
              <a:t>)=</a:t>
            </a:r>
            <a:r>
              <a:rPr lang="en-US" dirty="0" smtClean="0"/>
              <a:t>y</a:t>
            </a:r>
            <a:r>
              <a:rPr lang="en-US" baseline="-25000" dirty="0" smtClean="0"/>
              <a:t>e</a:t>
            </a:r>
            <a:r>
              <a:rPr lang="en-US" i="1" dirty="0" smtClean="0"/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(Degree preservation)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/>
              <a:t>Deg</a:t>
            </a:r>
            <a:r>
              <a:rPr lang="en-US" i="1" baseline="-25000" dirty="0" err="1" smtClean="0"/>
              <a:t>E’</a:t>
            </a:r>
            <a:r>
              <a:rPr lang="en-US" i="1" dirty="0" err="1" smtClean="0"/>
              <a:t>(v</a:t>
            </a:r>
            <a:r>
              <a:rPr lang="en-US" i="1" dirty="0" smtClean="0"/>
              <a:t>) ≤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v</a:t>
            </a:r>
            <a:r>
              <a:rPr lang="en-US" i="1" dirty="0" smtClean="0"/>
              <a:t> 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(Recall 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cmsy10"/>
              </a:rPr>
              <a:t> in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msy10"/>
              </a:rPr>
              <a:t> 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  <a:latin typeface="Symbol"/>
                <a:sym typeface="Symbol"/>
              </a:rPr>
              <a:t>(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Symbol"/>
                <a:sym typeface="Symbol"/>
              </a:rPr>
              <a:t>)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y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≤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)</a:t>
            </a:r>
            <a:endParaRPr lang="en-US" i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(Negative Correlation)</a:t>
            </a:r>
            <a:r>
              <a:rPr lang="en-US" i="1" dirty="0" smtClean="0"/>
              <a:t>.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dirty="0" smtClean="0"/>
              <a:t>Probe the edges in </a:t>
            </a:r>
            <a:r>
              <a:rPr lang="en-US" i="1" dirty="0" smtClean="0"/>
              <a:t>E’</a:t>
            </a:r>
            <a:r>
              <a:rPr lang="en-US" dirty="0" smtClean="0"/>
              <a:t> in random order.</a:t>
            </a:r>
          </a:p>
          <a:p>
            <a:endParaRPr lang="en-US" dirty="0" smtClean="0"/>
          </a:p>
        </p:txBody>
      </p:sp>
      <p:pic>
        <p:nvPicPr>
          <p:cNvPr id="4" name="Picture 3" descr="Screen shot 2012-02-08 at 9.13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937000"/>
            <a:ext cx="3060700" cy="635000"/>
          </a:xfrm>
          <a:prstGeom prst="rect">
            <a:avLst/>
          </a:prstGeom>
        </p:spPr>
      </p:pic>
      <p:pic>
        <p:nvPicPr>
          <p:cNvPr id="5" name="Picture 4" descr="Screen shot 2012-02-08 at 9.13.0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076700"/>
            <a:ext cx="825500" cy="26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9700" y="3962400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325070"/>
            <a:ext cx="7924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/>
              <a:buChar char="o"/>
            </a:pPr>
            <a:r>
              <a:rPr lang="en-US" sz="2200" dirty="0" smtClean="0"/>
              <a:t> </a:t>
            </a:r>
            <a:r>
              <a:rPr lang="en-US" sz="2200" dirty="0" smtClean="0">
                <a:latin typeface="Calibri"/>
                <a:cs typeface="Calibri"/>
              </a:rPr>
              <a:t>For matching-probe model:</a:t>
            </a:r>
          </a:p>
          <a:p>
            <a:pPr>
              <a:buClr>
                <a:schemeClr val="accent1"/>
              </a:buClr>
              <a:buFont typeface="Courier New"/>
              <a:buChar char="o"/>
            </a:pPr>
            <a:r>
              <a:rPr lang="en-US" sz="2200" i="1" dirty="0" smtClean="0">
                <a:latin typeface="Calibri"/>
                <a:cs typeface="Calibri"/>
              </a:rPr>
              <a:t> M</a:t>
            </a:r>
            <a:r>
              <a:rPr lang="en-US" sz="2200" i="1" baseline="-25000" dirty="0" smtClean="0">
                <a:latin typeface="Calibri"/>
                <a:cs typeface="Calibri"/>
              </a:rPr>
              <a:t>1</a:t>
            </a:r>
            <a:r>
              <a:rPr lang="en-US" sz="2200" i="1" dirty="0" smtClean="0">
                <a:latin typeface="Calibri"/>
                <a:cs typeface="Calibri"/>
              </a:rPr>
              <a:t>, …, </a:t>
            </a:r>
            <a:r>
              <a:rPr lang="en-US" sz="2200" i="1" dirty="0" err="1" smtClean="0">
                <a:latin typeface="Calibri"/>
                <a:cs typeface="Calibri"/>
              </a:rPr>
              <a:t>M</a:t>
            </a:r>
            <a:r>
              <a:rPr lang="en-US" sz="2200" i="1" baseline="-25000" dirty="0" err="1" smtClean="0">
                <a:latin typeface="Calibri"/>
                <a:cs typeface="Calibri"/>
              </a:rPr>
              <a:t>h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← Optimal edge coloring of </a:t>
            </a:r>
            <a:r>
              <a:rPr lang="en-US" sz="2200" i="1" dirty="0" smtClean="0">
                <a:latin typeface="Calibri"/>
                <a:cs typeface="Calibri"/>
              </a:rPr>
              <a:t>E’.</a:t>
            </a:r>
          </a:p>
          <a:p>
            <a:pPr>
              <a:buClr>
                <a:schemeClr val="accent1"/>
              </a:buClr>
              <a:buFont typeface="Courier New"/>
              <a:buChar char="o"/>
            </a:pPr>
            <a:r>
              <a:rPr lang="en-US" sz="2200" dirty="0" smtClean="0">
                <a:latin typeface="Calibri"/>
                <a:cs typeface="Calibri"/>
              </a:rPr>
              <a:t> Probe </a:t>
            </a:r>
            <a:r>
              <a:rPr lang="en-US" sz="2200" i="1" dirty="0" smtClean="0">
                <a:latin typeface="Calibri"/>
                <a:cs typeface="Calibri"/>
              </a:rPr>
              <a:t>{M</a:t>
            </a:r>
            <a:r>
              <a:rPr lang="en-US" sz="2200" i="1" baseline="-25000" dirty="0" smtClean="0">
                <a:latin typeface="Calibri"/>
                <a:cs typeface="Calibri"/>
              </a:rPr>
              <a:t>1</a:t>
            </a:r>
            <a:r>
              <a:rPr lang="en-US" sz="2200" i="1" dirty="0" smtClean="0">
                <a:latin typeface="Calibri"/>
                <a:cs typeface="Calibri"/>
              </a:rPr>
              <a:t>, …,</a:t>
            </a:r>
            <a:r>
              <a:rPr lang="en-US" sz="2200" i="1" dirty="0" err="1" smtClean="0">
                <a:latin typeface="Calibri"/>
                <a:cs typeface="Calibri"/>
              </a:rPr>
              <a:t>M</a:t>
            </a:r>
            <a:r>
              <a:rPr lang="en-US" sz="2200" i="1" baseline="-25000" dirty="0" err="1" smtClean="0">
                <a:latin typeface="Calibri"/>
                <a:cs typeface="Calibri"/>
              </a:rPr>
              <a:t>h</a:t>
            </a:r>
            <a:r>
              <a:rPr lang="en-US" sz="2200" i="1" dirty="0" smtClean="0">
                <a:latin typeface="Calibri"/>
                <a:cs typeface="Calibri"/>
              </a:rPr>
              <a:t>}</a:t>
            </a:r>
            <a:r>
              <a:rPr lang="en-US" sz="2200" dirty="0" smtClean="0">
                <a:latin typeface="Calibri"/>
                <a:cs typeface="Calibri"/>
              </a:rPr>
              <a:t> in random order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>
              <a:buClr>
                <a:schemeClr val="accent1"/>
              </a:buClr>
              <a:buFont typeface="Courier New"/>
              <a:buChar char="o"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Analysis (sketch):</a:t>
            </a:r>
          </a:p>
          <a:p>
            <a:pPr>
              <a:buNone/>
            </a:pPr>
            <a:r>
              <a:rPr lang="en-US" dirty="0" smtClean="0"/>
              <a:t>We show </a:t>
            </a:r>
            <a:r>
              <a:rPr lang="en-US" i="1" dirty="0" err="1" smtClean="0"/>
              <a:t>Pr[e</a:t>
            </a:r>
            <a:r>
              <a:rPr lang="en-US" i="1" dirty="0" smtClean="0"/>
              <a:t> is probed] &gt;= O(1)y</a:t>
            </a:r>
            <a:r>
              <a:rPr lang="en-US" i="1" baseline="-25000" dirty="0" smtClean="0"/>
              <a:t>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Assume we have chosen E’.</a:t>
            </a:r>
          </a:p>
          <a:p>
            <a:pPr>
              <a:buNone/>
            </a:pPr>
            <a:r>
              <a:rPr lang="en-US" dirty="0" smtClean="0"/>
              <a:t>Consider a particular edge </a:t>
            </a:r>
            <a:r>
              <a:rPr lang="en-US" i="1" dirty="0" smtClean="0"/>
              <a:t>e=(</a:t>
            </a:r>
            <a:r>
              <a:rPr lang="en-US" i="1" dirty="0" err="1" smtClean="0"/>
              <a:t>u,v</a:t>
            </a:r>
            <a:r>
              <a:rPr lang="en-US" i="1" dirty="0" smtClean="0"/>
              <a:t>).</a:t>
            </a:r>
          </a:p>
          <a:p>
            <a:pPr>
              <a:buNone/>
            </a:pPr>
            <a:r>
              <a:rPr lang="en-US" dirty="0" smtClean="0"/>
              <a:t>Let </a:t>
            </a:r>
            <a:r>
              <a:rPr lang="en-US" i="1" dirty="0" smtClean="0"/>
              <a:t>B(e,</a:t>
            </a:r>
            <a:r>
              <a:rPr lang="el-GR" i="1" dirty="0" smtClean="0"/>
              <a:t>π</a:t>
            </a:r>
            <a:r>
              <a:rPr lang="en-US" i="1" dirty="0" smtClean="0"/>
              <a:t>)</a:t>
            </a:r>
            <a:r>
              <a:rPr lang="en-US" dirty="0" smtClean="0"/>
              <a:t> be the set of incident edges that appear before </a:t>
            </a:r>
            <a:r>
              <a:rPr lang="en-US" i="1" dirty="0" smtClean="0"/>
              <a:t>e in the random order </a:t>
            </a:r>
            <a:r>
              <a:rPr lang="el-GR" i="1" dirty="0" smtClean="0"/>
              <a:t>π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claim that</a:t>
            </a:r>
          </a:p>
          <a:p>
            <a:pPr>
              <a:buNone/>
            </a:pPr>
            <a:endParaRPr lang="en-US" sz="2000" i="1" dirty="0"/>
          </a:p>
        </p:txBody>
      </p:sp>
      <p:pic>
        <p:nvPicPr>
          <p:cNvPr id="8" name="Picture 7" descr="Screen shot 2012-02-06 at 8.11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437112"/>
            <a:ext cx="6552728" cy="878201"/>
          </a:xfrm>
          <a:prstGeom prst="rect">
            <a:avLst/>
          </a:prstGeom>
        </p:spPr>
      </p:pic>
      <p:pic>
        <p:nvPicPr>
          <p:cNvPr id="9" name="Picture 8" descr="Screen shot 2012-02-06 at 8.1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763371"/>
            <a:ext cx="5579545" cy="8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 undirected graph with n nodes</a:t>
                </a:r>
              </a:p>
              <a:p>
                <a:r>
                  <a:rPr lang="en-US" altLang="zh-CN" dirty="0" smtClean="0"/>
                  <a:t>The length of each edge: </a:t>
                </a:r>
                <a:r>
                  <a:rPr lang="en-US" altLang="zh-CN" dirty="0" err="1" smtClean="0"/>
                  <a:t>i.i.d</a:t>
                </a:r>
                <a:r>
                  <a:rPr lang="en-US" altLang="zh-CN" dirty="0" smtClean="0"/>
                  <a:t>. </a:t>
                </a:r>
                <a:r>
                  <a:rPr lang="en-US" altLang="zh-CN" dirty="0"/>
                  <a:t>U</a:t>
                </a:r>
                <a:r>
                  <a:rPr lang="en-US" altLang="zh-CN" dirty="0" smtClean="0"/>
                  <a:t>niform[0,1]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Question: What is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E[MST]</a:t>
                </a:r>
                <a:r>
                  <a:rPr lang="en-US" altLang="zh-CN" dirty="0" smtClean="0"/>
                  <a:t>?</a:t>
                </a:r>
              </a:p>
              <a:p>
                <a:r>
                  <a:rPr lang="en-US" altLang="zh-CN" dirty="0" smtClean="0"/>
                  <a:t>Ignoring uncertainty </a:t>
                </a:r>
                <a:r>
                  <a:rPr lang="en-US" altLang="zh-CN" sz="2000" dirty="0" smtClean="0">
                    <a:solidFill>
                      <a:srgbClr val="008080"/>
                    </a:solidFill>
                  </a:rPr>
                  <a:t>(“replace by the expected values” heuristic)</a:t>
                </a:r>
                <a:endParaRPr lang="en-US" altLang="zh-CN" dirty="0" smtClean="0">
                  <a:solidFill>
                    <a:srgbClr val="008080"/>
                  </a:solidFill>
                </a:endParaRPr>
              </a:p>
              <a:p>
                <a:pPr lvl="1"/>
                <a:r>
                  <a:rPr lang="en-US" altLang="zh-CN" dirty="0" smtClean="0"/>
                  <a:t>each edge has a fixed length 0.5</a:t>
                </a:r>
              </a:p>
              <a:p>
                <a:pPr lvl="1"/>
                <a:r>
                  <a:rPr lang="en-US" altLang="zh-CN" dirty="0" smtClean="0"/>
                  <a:t>This gives a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WRONG</a:t>
                </a:r>
                <a:r>
                  <a:rPr lang="en-US" altLang="zh-CN" dirty="0" smtClean="0"/>
                  <a:t> answer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0.5(n-1)</a:t>
                </a:r>
              </a:p>
              <a:p>
                <a:r>
                  <a:rPr lang="en-US" altLang="zh-CN" dirty="0" smtClean="0"/>
                  <a:t>But the true answer is (as n goes to inf)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𝜁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&lt;2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solidFill>
                      <a:schemeClr val="tx1">
                        <a:lumMod val="65000"/>
                      </a:schemeClr>
                    </a:solidFill>
                  </a:rPr>
                  <a:t>[</a:t>
                </a:r>
                <a:r>
                  <a:rPr lang="en-US" altLang="zh-CN" sz="2000" dirty="0" err="1" smtClean="0">
                    <a:solidFill>
                      <a:schemeClr val="tx1">
                        <a:lumMod val="65000"/>
                      </a:schemeClr>
                    </a:solidFill>
                  </a:rPr>
                  <a:t>McDiarmid</a:t>
                </a:r>
                <a:r>
                  <a:rPr lang="en-US" altLang="zh-CN" sz="2000" dirty="0" smtClean="0">
                    <a:solidFill>
                      <a:schemeClr val="tx1">
                        <a:lumMod val="65000"/>
                      </a:schemeClr>
                    </a:solidFill>
                  </a:rPr>
                  <a:t>, Dyer, Frieze, Karp, Steele, </a:t>
                </a:r>
                <a:r>
                  <a:rPr lang="en-US" altLang="zh-CN" sz="2000" dirty="0" err="1" smtClean="0">
                    <a:solidFill>
                      <a:schemeClr val="tx1">
                        <a:lumMod val="65000"/>
                      </a:schemeClr>
                    </a:solidFill>
                  </a:rPr>
                  <a:t>Bertsekas</a:t>
                </a:r>
                <a:r>
                  <a:rPr lang="en-US" altLang="zh-CN" sz="2000" dirty="0" smtClean="0">
                    <a:solidFill>
                      <a:schemeClr val="tx1">
                        <a:lumMod val="65000"/>
                      </a:schemeClr>
                    </a:solidFill>
                  </a:rPr>
                  <a:t>, </a:t>
                </a:r>
                <a:r>
                  <a:rPr lang="en-US" altLang="zh-CN" sz="2000" dirty="0" err="1" smtClean="0">
                    <a:solidFill>
                      <a:schemeClr val="tx1">
                        <a:lumMod val="65000"/>
                      </a:schemeClr>
                    </a:solidFill>
                  </a:rPr>
                  <a:t>Geomans</a:t>
                </a:r>
                <a:r>
                  <a:rPr lang="en-US" altLang="zh-CN" sz="2000" dirty="0" smtClean="0">
                    <a:solidFill>
                      <a:schemeClr val="tx1">
                        <a:lumMod val="65000"/>
                      </a:schemeClr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0" t="-200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A classic problem in the stochastic graph model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Analysis cont: </a:t>
            </a:r>
            <a:r>
              <a:rPr lang="en-US" dirty="0" smtClean="0"/>
              <a:t>To see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Consider this random experiment:  For each edge in            , ,we pick a random real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 in [0,1].  This produces a uniformly random ordering. Let </a:t>
            </a:r>
            <a:r>
              <a:rPr lang="en-US" dirty="0" err="1" smtClean="0"/>
              <a:t>r.v</a:t>
            </a:r>
            <a:r>
              <a:rPr lang="en-US" dirty="0" smtClean="0"/>
              <a:t>. </a:t>
            </a:r>
            <a:r>
              <a:rPr lang="en-US" i="1" dirty="0" err="1" smtClean="0">
                <a:solidFill>
                  <a:srgbClr val="FF6600"/>
                </a:solidFill>
              </a:rPr>
              <a:t>A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f</a:t>
            </a:r>
            <a:r>
              <a:rPr lang="en-US" i="1" dirty="0" smtClean="0">
                <a:solidFill>
                  <a:srgbClr val="FF6600"/>
                </a:solidFill>
              </a:rPr>
              <a:t>= (1-p</a:t>
            </a:r>
            <a:r>
              <a:rPr lang="en-US" i="1" baseline="-25000" dirty="0" smtClean="0">
                <a:solidFill>
                  <a:srgbClr val="FF6600"/>
                </a:solidFill>
              </a:rPr>
              <a:t>f</a:t>
            </a:r>
            <a:r>
              <a:rPr lang="en-US" i="1" dirty="0" smtClean="0">
                <a:solidFill>
                  <a:srgbClr val="FF6600"/>
                </a:solidFill>
              </a:rPr>
              <a:t>) </a:t>
            </a:r>
            <a:r>
              <a:rPr lang="en-US" dirty="0" smtClean="0"/>
              <a:t>if f goes before </a:t>
            </a:r>
            <a:r>
              <a:rPr lang="en-US" i="1" dirty="0" smtClean="0"/>
              <a:t>e</a:t>
            </a:r>
            <a:r>
              <a:rPr lang="en-US" dirty="0" smtClean="0"/>
              <a:t>, and </a:t>
            </a:r>
            <a:r>
              <a:rPr lang="en-US" i="1" dirty="0" err="1" smtClean="0">
                <a:solidFill>
                  <a:srgbClr val="FF6600"/>
                </a:solidFill>
              </a:rPr>
              <a:t>A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f</a:t>
            </a:r>
            <a:r>
              <a:rPr lang="en-US" i="1" dirty="0" smtClean="0">
                <a:solidFill>
                  <a:srgbClr val="FF6600"/>
                </a:solidFill>
              </a:rPr>
              <a:t>=1</a:t>
            </a:r>
            <a:r>
              <a:rPr lang="en-US" dirty="0" smtClean="0"/>
              <a:t> </a:t>
            </a:r>
            <a:r>
              <a:rPr lang="en-US" dirty="0" err="1" smtClean="0"/>
              <a:t>o.w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Then, we consider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Screen shot 2012-02-06 at 8.12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88" y="5263943"/>
            <a:ext cx="6408712" cy="1179016"/>
          </a:xfrm>
          <a:prstGeom prst="rect">
            <a:avLst/>
          </a:prstGeom>
        </p:spPr>
      </p:pic>
      <p:pic>
        <p:nvPicPr>
          <p:cNvPr id="8" name="Picture 7" descr="Screen shot 2012-02-06 at 8.1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09800"/>
            <a:ext cx="6683329" cy="1174765"/>
          </a:xfrm>
          <a:prstGeom prst="rect">
            <a:avLst/>
          </a:prstGeom>
        </p:spPr>
      </p:pic>
      <p:pic>
        <p:nvPicPr>
          <p:cNvPr id="9" name="Picture 8" descr="Screen shot 2012-02-06 at 8.24.4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629" y="3384550"/>
            <a:ext cx="87497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Analysis cont: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Define            to be the optimal value of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We can show           is convex and </a:t>
            </a:r>
          </a:p>
          <a:p>
            <a:pPr>
              <a:buNone/>
            </a:pPr>
            <a:r>
              <a:rPr lang="en-US" sz="2000" dirty="0" smtClean="0"/>
              <a:t>decreasing on </a:t>
            </a:r>
            <a:r>
              <a:rPr lang="en-US" sz="2000" i="1" dirty="0" smtClean="0"/>
              <a:t>r</a:t>
            </a:r>
            <a:endParaRPr lang="en-US" sz="2000" i="1" dirty="0"/>
          </a:p>
        </p:txBody>
      </p:sp>
      <p:pic>
        <p:nvPicPr>
          <p:cNvPr id="25" name="Picture 24" descr="convex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200400"/>
            <a:ext cx="3063114" cy="2438400"/>
          </a:xfrm>
          <a:prstGeom prst="rect">
            <a:avLst/>
          </a:prstGeom>
        </p:spPr>
      </p:pic>
      <p:pic>
        <p:nvPicPr>
          <p:cNvPr id="9" name="Picture 8" descr="Screen shot 2012-02-06 at 8.12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4798458" cy="2438400"/>
          </a:xfrm>
          <a:prstGeom prst="rect">
            <a:avLst/>
          </a:prstGeom>
        </p:spPr>
      </p:pic>
      <p:pic>
        <p:nvPicPr>
          <p:cNvPr id="13" name="Picture 12" descr="Screen shot 2012-02-06 at 8.27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843987"/>
            <a:ext cx="304800" cy="304800"/>
          </a:xfrm>
          <a:prstGeom prst="rect">
            <a:avLst/>
          </a:prstGeom>
        </p:spPr>
      </p:pic>
      <p:pic>
        <p:nvPicPr>
          <p:cNvPr id="14" name="Picture 13" descr="Screen shot 2012-02-06 at 8.27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495800"/>
            <a:ext cx="304800" cy="304800"/>
          </a:xfrm>
          <a:prstGeom prst="rect">
            <a:avLst/>
          </a:prstGeom>
        </p:spPr>
      </p:pic>
      <p:pic>
        <p:nvPicPr>
          <p:cNvPr id="15" name="Picture 14" descr="Screen shot 2012-02-06 at 8.27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4958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295269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minimize</a:t>
            </a:r>
            <a:endParaRPr lang="en-US" sz="2000" dirty="0"/>
          </a:p>
        </p:txBody>
      </p:sp>
      <p:pic>
        <p:nvPicPr>
          <p:cNvPr id="16" name="Picture 15" descr="Screen shot 2012-02-08 at 9.28.4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465" y="2133600"/>
            <a:ext cx="657135" cy="438090"/>
          </a:xfrm>
          <a:prstGeom prst="rect">
            <a:avLst/>
          </a:prstGeom>
        </p:spPr>
      </p:pic>
      <p:pic>
        <p:nvPicPr>
          <p:cNvPr id="17" name="Picture 16" descr="Screen shot 2012-02-08 at 9.28.4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200710"/>
            <a:ext cx="657135" cy="4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creen shot 2012-02-08 at 9.27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4" y="2133599"/>
            <a:ext cx="7359976" cy="3673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Analysis cont: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446674" y="2895600"/>
            <a:ext cx="17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Marginal Prob.</a:t>
            </a:r>
            <a:endParaRPr lang="zh-CN" altLang="en-US" dirty="0"/>
          </a:p>
        </p:txBody>
      </p:sp>
      <p:sp>
        <p:nvSpPr>
          <p:cNvPr id="37" name="Line Callout 2 36"/>
          <p:cNvSpPr/>
          <p:nvPr/>
        </p:nvSpPr>
        <p:spPr>
          <a:xfrm>
            <a:off x="2895600" y="2057400"/>
            <a:ext cx="1143000" cy="533400"/>
          </a:xfrm>
          <a:prstGeom prst="borderCallout2">
            <a:avLst>
              <a:gd name="adj1" fmla="val 66821"/>
              <a:gd name="adj2" fmla="val 100318"/>
              <a:gd name="adj3" fmla="val 83709"/>
              <a:gd name="adj4" fmla="val 433717"/>
              <a:gd name="adj5" fmla="val 166829"/>
              <a:gd name="adj6" fmla="val 443036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6" descr="Screen shot 2012-02-06 at 8.12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52" y="6172200"/>
            <a:ext cx="1282148" cy="457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600" y="62292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max</a:t>
            </a:r>
            <a:r>
              <a:rPr lang="en-US" sz="2000" dirty="0" smtClean="0"/>
              <a:t> is 1,                     =3. 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2743200"/>
            <a:ext cx="7294274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08 at 9.27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4" y="2133599"/>
            <a:ext cx="7359976" cy="3673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Analysis cont: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446674" y="2895600"/>
            <a:ext cx="17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Marginal Prob.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94274" y="3657600"/>
            <a:ext cx="17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Convexity.</a:t>
            </a:r>
            <a:endParaRPr lang="zh-CN" altLang="en-US" dirty="0"/>
          </a:p>
        </p:txBody>
      </p:sp>
      <p:sp>
        <p:nvSpPr>
          <p:cNvPr id="36" name="Line Callout 2 35"/>
          <p:cNvSpPr/>
          <p:nvPr/>
        </p:nvSpPr>
        <p:spPr>
          <a:xfrm>
            <a:off x="3124200" y="2590800"/>
            <a:ext cx="3941474" cy="926068"/>
          </a:xfrm>
          <a:prstGeom prst="borderCallout2">
            <a:avLst>
              <a:gd name="adj1" fmla="val 66821"/>
              <a:gd name="adj2" fmla="val 100318"/>
              <a:gd name="adj3" fmla="val 77042"/>
              <a:gd name="adj4" fmla="val 119050"/>
              <a:gd name="adj5" fmla="val 113496"/>
              <a:gd name="adj6" fmla="val 120369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Line Callout 2 36"/>
          <p:cNvSpPr/>
          <p:nvPr/>
        </p:nvSpPr>
        <p:spPr>
          <a:xfrm>
            <a:off x="2895600" y="2057400"/>
            <a:ext cx="1143000" cy="533400"/>
          </a:xfrm>
          <a:prstGeom prst="borderCallout2">
            <a:avLst>
              <a:gd name="adj1" fmla="val 66821"/>
              <a:gd name="adj2" fmla="val 100318"/>
              <a:gd name="adj3" fmla="val 83709"/>
              <a:gd name="adj4" fmla="val 433717"/>
              <a:gd name="adj5" fmla="val 166829"/>
              <a:gd name="adj6" fmla="val 443036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6" descr="Screen shot 2012-02-06 at 8.12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52" y="6172200"/>
            <a:ext cx="1282148" cy="457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600" y="62292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max</a:t>
            </a:r>
            <a:r>
              <a:rPr lang="en-US" sz="2000" dirty="0" smtClean="0"/>
              <a:t> is 1,                     =3.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12424" y="3581400"/>
            <a:ext cx="6978976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2-02-08 at 9.27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4" y="2133599"/>
            <a:ext cx="7359976" cy="3673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 Approx. –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Analysis cont: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446674" y="2895600"/>
            <a:ext cx="17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Marginal Prob.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94274" y="3657600"/>
            <a:ext cx="17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Convexity.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4343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Negative correlation.</a:t>
            </a:r>
            <a:endParaRPr lang="zh-CN" altLang="en-US" dirty="0"/>
          </a:p>
        </p:txBody>
      </p:sp>
      <p:sp>
        <p:nvSpPr>
          <p:cNvPr id="36" name="Line Callout 2 35"/>
          <p:cNvSpPr/>
          <p:nvPr/>
        </p:nvSpPr>
        <p:spPr>
          <a:xfrm>
            <a:off x="3124200" y="2655332"/>
            <a:ext cx="3941474" cy="926068"/>
          </a:xfrm>
          <a:prstGeom prst="borderCallout2">
            <a:avLst>
              <a:gd name="adj1" fmla="val 66821"/>
              <a:gd name="adj2" fmla="val 100318"/>
              <a:gd name="adj3" fmla="val 77042"/>
              <a:gd name="adj4" fmla="val 119050"/>
              <a:gd name="adj5" fmla="val 113496"/>
              <a:gd name="adj6" fmla="val 120369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Line Callout 2 36"/>
          <p:cNvSpPr/>
          <p:nvPr/>
        </p:nvSpPr>
        <p:spPr>
          <a:xfrm>
            <a:off x="2895600" y="2057400"/>
            <a:ext cx="1143000" cy="533400"/>
          </a:xfrm>
          <a:prstGeom prst="borderCallout2">
            <a:avLst>
              <a:gd name="adj1" fmla="val 66821"/>
              <a:gd name="adj2" fmla="val 100318"/>
              <a:gd name="adj3" fmla="val 83709"/>
              <a:gd name="adj4" fmla="val 433717"/>
              <a:gd name="adj5" fmla="val 166829"/>
              <a:gd name="adj6" fmla="val 443036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Line Callout 2 38"/>
          <p:cNvSpPr/>
          <p:nvPr/>
        </p:nvSpPr>
        <p:spPr>
          <a:xfrm>
            <a:off x="3581400" y="3581400"/>
            <a:ext cx="2514600" cy="762000"/>
          </a:xfrm>
          <a:prstGeom prst="borderCallout2">
            <a:avLst>
              <a:gd name="adj1" fmla="val 66821"/>
              <a:gd name="adj2" fmla="val 100318"/>
              <a:gd name="adj3" fmla="val 77042"/>
              <a:gd name="adj4" fmla="val 119050"/>
              <a:gd name="adj5" fmla="val 101496"/>
              <a:gd name="adj6" fmla="val 120369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124200" y="5806734"/>
            <a:ext cx="1905000" cy="667218"/>
          </a:xfrm>
          <a:prstGeom prst="wedgeRoundRectCallout">
            <a:avLst>
              <a:gd name="adj1" fmla="val -34487"/>
              <a:gd name="adj2" fmla="val -8425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2-02-08 at 9.35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867400"/>
            <a:ext cx="1669627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 smtClean="0"/>
              <a:t>An Improved Approx. – General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Algorithm:</a:t>
            </a:r>
          </a:p>
          <a:p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  <a:r>
              <a:rPr lang="en-US" dirty="0" smtClean="0"/>
              <a:t> ← Optimal solution of the LP.</a:t>
            </a:r>
          </a:p>
          <a:p>
            <a:r>
              <a:rPr lang="en-US" dirty="0" smtClean="0"/>
              <a:t>Randomly partition vertices into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B.</a:t>
            </a:r>
          </a:p>
          <a:p>
            <a:r>
              <a:rPr lang="en-US" dirty="0" smtClean="0"/>
              <a:t>Run the previous algorithm on the bipartite graph G(A,B).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It is a </a:t>
            </a:r>
            <a:r>
              <a:rPr lang="en-US" dirty="0" smtClean="0">
                <a:solidFill>
                  <a:srgbClr val="FF0000"/>
                </a:solidFill>
              </a:rPr>
              <a:t>2/</a:t>
            </a:r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en-US" dirty="0" smtClean="0">
                <a:solidFill>
                  <a:srgbClr val="FF0000"/>
                </a:solidFill>
              </a:rPr>
              <a:t>(1)</a:t>
            </a:r>
            <a:r>
              <a:rPr lang="en-US" dirty="0" smtClean="0"/>
              <a:t>-approximation.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dirty="0" smtClean="0"/>
              <a:t> → 1, the ratio tends to 4. If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dirty="0" smtClean="0"/>
              <a:t> → 0, the ratio tends to 2/(1-1/e) ≈3.15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Remarks and Open Questions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Recently, </a:t>
            </a:r>
            <a:r>
              <a:rPr lang="en-US" altLang="zh-CN" dirty="0" err="1" smtClean="0"/>
              <a:t>Adamczyk</a:t>
            </a:r>
            <a:r>
              <a:rPr lang="en-US" altLang="zh-CN" dirty="0" smtClean="0"/>
              <a:t> has proved that the greedy algorithm is a 2-approximation for  the </a:t>
            </a:r>
            <a:r>
              <a:rPr lang="en-US" altLang="zh-CN" dirty="0" err="1" smtClean="0"/>
              <a:t>unweighted</a:t>
            </a:r>
            <a:r>
              <a:rPr lang="en-US" altLang="zh-CN" dirty="0" smtClean="0"/>
              <a:t> version.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Better approximations?  </a:t>
            </a:r>
            <a:r>
              <a:rPr lang="en-US" altLang="zh-CN" dirty="0" smtClean="0">
                <a:solidFill>
                  <a:srgbClr val="006600"/>
                </a:solidFill>
              </a:rPr>
              <a:t>(</a:t>
            </a:r>
            <a:r>
              <a:rPr lang="en-US" altLang="zh-CN" dirty="0" err="1" smtClean="0">
                <a:solidFill>
                  <a:srgbClr val="006600"/>
                </a:solidFill>
              </a:rPr>
              <a:t>Unweighted</a:t>
            </a:r>
            <a:r>
              <a:rPr lang="en-US" altLang="zh-CN" dirty="0" smtClean="0">
                <a:solidFill>
                  <a:srgbClr val="006600"/>
                </a:solidFill>
              </a:rPr>
              <a:t>: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altLang="zh-CN" dirty="0" smtClean="0">
                <a:solidFill>
                  <a:srgbClr val="006600"/>
                </a:solidFill>
              </a:rPr>
              <a:t>; Weighted bipartite: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altLang="zh-CN" dirty="0" smtClean="0">
                <a:solidFill>
                  <a:srgbClr val="006600"/>
                </a:solidFill>
              </a:rPr>
              <a:t>; Weighted: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altLang="zh-CN" dirty="0" smtClean="0">
                <a:solidFill>
                  <a:srgbClr val="006600"/>
                </a:solidFill>
              </a:rPr>
              <a:t>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Can we get anything better than 2 (even without patience parameter)?</a:t>
            </a:r>
          </a:p>
          <a:p>
            <a:pPr lvl="1"/>
            <a:r>
              <a:rPr lang="en-US" altLang="zh-CN" dirty="0" smtClean="0"/>
              <a:t>We recently obtained a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PTAS</a:t>
            </a:r>
            <a:r>
              <a:rPr lang="en-US" altLang="zh-CN" dirty="0" smtClean="0"/>
              <a:t> if </a:t>
            </a:r>
            <a:r>
              <a:rPr lang="en-US" altLang="zh-CN" i="1" dirty="0" smtClean="0"/>
              <a:t>G</a:t>
            </a:r>
            <a:r>
              <a:rPr lang="en-US" altLang="zh-CN" dirty="0" smtClean="0"/>
              <a:t> is a tree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Hardness? Any lower bound?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9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122096" cy="4572000"/>
          </a:xfrm>
        </p:spPr>
        <p:txBody>
          <a:bodyPr>
            <a:normAutofit fontScale="92500" lnSpcReduction="10000"/>
          </a:bodyPr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Replacing the input random variable with its expectation typically is NOT the right thing to do</a:t>
            </a:r>
          </a:p>
          <a:p>
            <a:pPr lvl="1"/>
            <a:r>
              <a:rPr lang="en-US" altLang="zh-CN" dirty="0" smtClean="0"/>
              <a:t>Carry the randomness along the way and optimize the expectation of the objective </a:t>
            </a:r>
          </a:p>
          <a:p>
            <a:r>
              <a:rPr lang="en-US" altLang="zh-CN" dirty="0" smtClean="0"/>
              <a:t>We can often reduce the stochastic optimization problem (with independent random variables) to a constant dimensional packing problem</a:t>
            </a:r>
          </a:p>
          <a:p>
            <a:r>
              <a:rPr lang="en-US" altLang="zh-CN" dirty="0" smtClean="0"/>
              <a:t>Stochastic </a:t>
            </a:r>
            <a:r>
              <a:rPr lang="en-US" altLang="zh-CN" dirty="0"/>
              <a:t>optimization </a:t>
            </a:r>
            <a:r>
              <a:rPr lang="en-US" altLang="zh-CN" dirty="0" smtClean="0"/>
              <a:t>problems with dependent </a:t>
            </a:r>
            <a:r>
              <a:rPr lang="en-US" altLang="zh-CN" dirty="0"/>
              <a:t>random </a:t>
            </a:r>
            <a:r>
              <a:rPr lang="en-US" altLang="zh-CN" dirty="0" smtClean="0"/>
              <a:t>variables are typically extremely hard (i.e., </a:t>
            </a:r>
            <a:r>
              <a:rPr lang="en-US" altLang="zh-CN" dirty="0" err="1" smtClean="0"/>
              <a:t>inapproximable</a:t>
            </a:r>
            <a:r>
              <a:rPr lang="en-US" altLang="zh-CN" dirty="0" smtClean="0"/>
              <a:t>)</a:t>
            </a:r>
          </a:p>
          <a:p>
            <a:r>
              <a:rPr lang="en-US" altLang="zh-CN" smtClean="0"/>
              <a:t>Many interesting problems </a:t>
            </a:r>
            <a:r>
              <a:rPr lang="en-US" altLang="zh-CN" dirty="0" smtClean="0"/>
              <a:t>in the stochastic models</a:t>
            </a:r>
          </a:p>
        </p:txBody>
      </p:sp>
    </p:spTree>
    <p:extLst>
      <p:ext uri="{BB962C8B-B14F-4D97-AF65-F5344CB8AC3E}">
        <p14:creationId xmlns:p14="http://schemas.microsoft.com/office/powerpoint/2010/main" val="39636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Many Other Problems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Stochastic geometry models</a:t>
            </a:r>
          </a:p>
          <a:p>
            <a:pPr lvl="1"/>
            <a:r>
              <a:rPr lang="en-US" altLang="zh-CN" dirty="0" smtClean="0"/>
              <a:t>Nearest 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Afshani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Agarwal,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Arge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Larsen, Phillips. ‘11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Range queries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[Li, Wang ‘14] [Agarwal,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Har-Peled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Suri,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Yıldız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Zhang 14] 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Coresets</a:t>
            </a:r>
            <a:r>
              <a:rPr lang="en-US" altLang="zh-CN" dirty="0" smtClean="0"/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[Abdullah,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Daruki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Phillips ‘13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] [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Huang, Li, Phillips, Wang ‘15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Shape fitting (minimum enclosing ball, cylinder etc.)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[Feldman, 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Munteanu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Sohler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14] [Huang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Li, Phillips, Wang ‘15]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20040" lvl="1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07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786063" y="2714625"/>
            <a:ext cx="48577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8800" dirty="0" smtClean="0"/>
              <a:t>Thanks</a:t>
            </a:r>
            <a:br>
              <a:rPr lang="en-US" altLang="zh-CN" sz="8800" dirty="0" smtClean="0"/>
            </a:br>
            <a:endParaRPr lang="zh-CN" alt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4600" y="388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lijian83@mail.tsinghua.edu.cn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 points: </a:t>
            </a:r>
            <a:r>
              <a:rPr lang="en-US" altLang="zh-CN" dirty="0" err="1" smtClean="0"/>
              <a:t>i.i.d</a:t>
            </a:r>
            <a:r>
              <a:rPr lang="en-US" altLang="zh-CN" dirty="0" smtClean="0"/>
              <a:t>. uniform[0,1]×[0,1]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Question: What is </a:t>
            </a:r>
            <a:r>
              <a:rPr lang="en-US" altLang="zh-CN" dirty="0" smtClean="0">
                <a:solidFill>
                  <a:srgbClr val="FF0000"/>
                </a:solidFill>
              </a:rPr>
              <a:t>E[MST]</a:t>
            </a:r>
            <a:r>
              <a:rPr lang="en-US" altLang="zh-CN" dirty="0" smtClean="0"/>
              <a:t> ?</a:t>
            </a:r>
          </a:p>
          <a:p>
            <a:endParaRPr lang="en-US" altLang="zh-CN" dirty="0"/>
          </a:p>
          <a:p>
            <a:r>
              <a:rPr lang="en-US" altLang="zh-CN" dirty="0" smtClean="0"/>
              <a:t>Answer:</a:t>
            </a:r>
            <a:endParaRPr lang="zh-CN" altLang="en-US" dirty="0"/>
          </a:p>
        </p:txBody>
      </p:sp>
      <p:sp>
        <p:nvSpPr>
          <p:cNvPr id="5" name="Oval 4"/>
          <p:cNvSpPr/>
          <p:nvPr/>
        </p:nvSpPr>
        <p:spPr>
          <a:xfrm>
            <a:off x="3635896" y="2348880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3888837" y="2437723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5000025" y="2357264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3860304" y="3678695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Oval 8"/>
          <p:cNvSpPr/>
          <p:nvPr/>
        </p:nvSpPr>
        <p:spPr>
          <a:xfrm>
            <a:off x="4928017" y="2866458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3932312" y="3038872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Oval 10"/>
          <p:cNvSpPr/>
          <p:nvPr/>
        </p:nvSpPr>
        <p:spPr>
          <a:xfrm>
            <a:off x="4510167" y="2794450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Oval 11"/>
          <p:cNvSpPr/>
          <p:nvPr/>
        </p:nvSpPr>
        <p:spPr>
          <a:xfrm>
            <a:off x="4398741" y="4221088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Oval 12"/>
          <p:cNvSpPr/>
          <p:nvPr/>
        </p:nvSpPr>
        <p:spPr>
          <a:xfrm>
            <a:off x="5204284" y="3553847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Oval 13"/>
          <p:cNvSpPr/>
          <p:nvPr/>
        </p:nvSpPr>
        <p:spPr>
          <a:xfrm>
            <a:off x="4502696" y="3429000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Oval 14"/>
          <p:cNvSpPr/>
          <p:nvPr/>
        </p:nvSpPr>
        <p:spPr>
          <a:xfrm>
            <a:off x="4716016" y="3886369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Oval 15"/>
          <p:cNvSpPr/>
          <p:nvPr/>
        </p:nvSpPr>
        <p:spPr>
          <a:xfrm>
            <a:off x="5384371" y="4134171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Straight Connector 17"/>
          <p:cNvCxnSpPr>
            <a:endCxn id="6" idx="5"/>
          </p:cNvCxnSpPr>
          <p:nvPr/>
        </p:nvCxnSpPr>
        <p:spPr>
          <a:xfrm>
            <a:off x="3671900" y="2348880"/>
            <a:ext cx="278400" cy="150306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32312" y="2499186"/>
            <a:ext cx="32930" cy="57569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  <a:endCxn id="7" idx="2"/>
          </p:cNvCxnSpPr>
          <p:nvPr/>
        </p:nvCxnSpPr>
        <p:spPr>
          <a:xfrm flipV="1">
            <a:off x="4546171" y="2393268"/>
            <a:ext cx="453854" cy="401182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4"/>
            <a:endCxn id="14" idx="4"/>
          </p:cNvCxnSpPr>
          <p:nvPr/>
        </p:nvCxnSpPr>
        <p:spPr>
          <a:xfrm>
            <a:off x="3968316" y="3110880"/>
            <a:ext cx="570384" cy="39012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14" idx="4"/>
          </p:cNvCxnSpPr>
          <p:nvPr/>
        </p:nvCxnSpPr>
        <p:spPr>
          <a:xfrm>
            <a:off x="4510167" y="2830454"/>
            <a:ext cx="28533" cy="67055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4"/>
            <a:endCxn id="8" idx="0"/>
          </p:cNvCxnSpPr>
          <p:nvPr/>
        </p:nvCxnSpPr>
        <p:spPr>
          <a:xfrm flipH="1">
            <a:off x="3896308" y="3501008"/>
            <a:ext cx="642392" cy="177687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4"/>
          </p:cNvCxnSpPr>
          <p:nvPr/>
        </p:nvCxnSpPr>
        <p:spPr>
          <a:xfrm>
            <a:off x="4538700" y="3501008"/>
            <a:ext cx="213320" cy="457369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9" idx="6"/>
          </p:cNvCxnSpPr>
          <p:nvPr/>
        </p:nvCxnSpPr>
        <p:spPr>
          <a:xfrm>
            <a:off x="4546171" y="2866458"/>
            <a:ext cx="453854" cy="3600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6"/>
            <a:endCxn id="16" idx="3"/>
          </p:cNvCxnSpPr>
          <p:nvPr/>
        </p:nvCxnSpPr>
        <p:spPr>
          <a:xfrm>
            <a:off x="4788024" y="3922373"/>
            <a:ext cx="606892" cy="27326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0"/>
            <a:endCxn id="12" idx="7"/>
          </p:cNvCxnSpPr>
          <p:nvPr/>
        </p:nvCxnSpPr>
        <p:spPr>
          <a:xfrm flipH="1">
            <a:off x="4460204" y="3886369"/>
            <a:ext cx="291816" cy="34526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4"/>
            <a:endCxn id="13" idx="4"/>
          </p:cNvCxnSpPr>
          <p:nvPr/>
        </p:nvCxnSpPr>
        <p:spPr>
          <a:xfrm flipV="1">
            <a:off x="4752020" y="3625855"/>
            <a:ext cx="488268" cy="332522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671900" y="3356992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3671900" y="3867099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5" name="Straight Connector 44"/>
          <p:cNvCxnSpPr>
            <a:stCxn id="42" idx="6"/>
            <a:endCxn id="8" idx="4"/>
          </p:cNvCxnSpPr>
          <p:nvPr/>
        </p:nvCxnSpPr>
        <p:spPr>
          <a:xfrm>
            <a:off x="3743908" y="3392996"/>
            <a:ext cx="152400" cy="357707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07904" y="3734949"/>
            <a:ext cx="152400" cy="15240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66289" y="2276872"/>
            <a:ext cx="2285831" cy="208823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10128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A classic problem in the stochastic geometry model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47800"/>
                <a:ext cx="8410128" cy="45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N points: the location of each point is </a:t>
                </a:r>
                <a:r>
                  <a:rPr lang="en-US" altLang="zh-CN" dirty="0" err="1" smtClean="0"/>
                  <a:t>i.i.d</a:t>
                </a:r>
                <a:r>
                  <a:rPr lang="en-US" altLang="zh-CN" dirty="0" smtClean="0"/>
                  <a:t>. uniform[0,1]×[0,1]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Question: What is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E[MST]</a:t>
                </a:r>
                <a:r>
                  <a:rPr lang="en-US" altLang="zh-CN" dirty="0" smtClean="0"/>
                  <a:t> ?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Answer: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[Frieze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, Karp,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Steele, …]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47800"/>
                <a:ext cx="8410128" cy="4572000"/>
              </a:xfrm>
              <a:blipFill rotWithShape="0">
                <a:blip r:embed="rId2"/>
                <a:stretch>
                  <a:fillRect l="-725" t="-2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635896" y="2348880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3888837" y="2437723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5000025" y="2357264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3860304" y="3678695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Oval 8"/>
          <p:cNvSpPr/>
          <p:nvPr/>
        </p:nvSpPr>
        <p:spPr>
          <a:xfrm>
            <a:off x="4928017" y="2866458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3932312" y="3038872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Oval 10"/>
          <p:cNvSpPr/>
          <p:nvPr/>
        </p:nvSpPr>
        <p:spPr>
          <a:xfrm>
            <a:off x="4510167" y="2794450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Oval 11"/>
          <p:cNvSpPr/>
          <p:nvPr/>
        </p:nvSpPr>
        <p:spPr>
          <a:xfrm>
            <a:off x="4398741" y="4221088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Oval 12"/>
          <p:cNvSpPr/>
          <p:nvPr/>
        </p:nvSpPr>
        <p:spPr>
          <a:xfrm>
            <a:off x="5204284" y="3553847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Oval 13"/>
          <p:cNvSpPr/>
          <p:nvPr/>
        </p:nvSpPr>
        <p:spPr>
          <a:xfrm>
            <a:off x="4502696" y="3429000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Oval 14"/>
          <p:cNvSpPr/>
          <p:nvPr/>
        </p:nvSpPr>
        <p:spPr>
          <a:xfrm>
            <a:off x="4716016" y="3886369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Oval 15"/>
          <p:cNvSpPr/>
          <p:nvPr/>
        </p:nvSpPr>
        <p:spPr>
          <a:xfrm>
            <a:off x="5384371" y="4134171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Straight Connector 17"/>
          <p:cNvCxnSpPr>
            <a:endCxn id="6" idx="5"/>
          </p:cNvCxnSpPr>
          <p:nvPr/>
        </p:nvCxnSpPr>
        <p:spPr>
          <a:xfrm>
            <a:off x="3671900" y="2348880"/>
            <a:ext cx="278400" cy="150306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32312" y="2499186"/>
            <a:ext cx="32930" cy="57569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  <a:endCxn id="7" idx="2"/>
          </p:cNvCxnSpPr>
          <p:nvPr/>
        </p:nvCxnSpPr>
        <p:spPr>
          <a:xfrm flipV="1">
            <a:off x="4546171" y="2393268"/>
            <a:ext cx="453854" cy="401182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4"/>
            <a:endCxn id="14" idx="4"/>
          </p:cNvCxnSpPr>
          <p:nvPr/>
        </p:nvCxnSpPr>
        <p:spPr>
          <a:xfrm>
            <a:off x="3968316" y="3110880"/>
            <a:ext cx="570384" cy="39012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14" idx="4"/>
          </p:cNvCxnSpPr>
          <p:nvPr/>
        </p:nvCxnSpPr>
        <p:spPr>
          <a:xfrm>
            <a:off x="4510167" y="2830454"/>
            <a:ext cx="28533" cy="67055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4"/>
            <a:endCxn id="8" idx="0"/>
          </p:cNvCxnSpPr>
          <p:nvPr/>
        </p:nvCxnSpPr>
        <p:spPr>
          <a:xfrm flipH="1">
            <a:off x="3896308" y="3501008"/>
            <a:ext cx="642392" cy="177687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4"/>
          </p:cNvCxnSpPr>
          <p:nvPr/>
        </p:nvCxnSpPr>
        <p:spPr>
          <a:xfrm>
            <a:off x="4538700" y="3501008"/>
            <a:ext cx="213320" cy="457369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9" idx="6"/>
          </p:cNvCxnSpPr>
          <p:nvPr/>
        </p:nvCxnSpPr>
        <p:spPr>
          <a:xfrm>
            <a:off x="4546171" y="2866458"/>
            <a:ext cx="453854" cy="3600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6"/>
            <a:endCxn id="16" idx="3"/>
          </p:cNvCxnSpPr>
          <p:nvPr/>
        </p:nvCxnSpPr>
        <p:spPr>
          <a:xfrm>
            <a:off x="4788024" y="3922373"/>
            <a:ext cx="606892" cy="27326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0"/>
            <a:endCxn id="12" idx="7"/>
          </p:cNvCxnSpPr>
          <p:nvPr/>
        </p:nvCxnSpPr>
        <p:spPr>
          <a:xfrm flipH="1">
            <a:off x="4460204" y="3886369"/>
            <a:ext cx="291816" cy="34526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4"/>
            <a:endCxn id="13" idx="4"/>
          </p:cNvCxnSpPr>
          <p:nvPr/>
        </p:nvCxnSpPr>
        <p:spPr>
          <a:xfrm flipV="1">
            <a:off x="4752020" y="3625855"/>
            <a:ext cx="488268" cy="332522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671900" y="3356992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3671900" y="3867099"/>
            <a:ext cx="72008" cy="720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5" name="Straight Connector 44"/>
          <p:cNvCxnSpPr>
            <a:stCxn id="42" idx="6"/>
            <a:endCxn id="8" idx="4"/>
          </p:cNvCxnSpPr>
          <p:nvPr/>
        </p:nvCxnSpPr>
        <p:spPr>
          <a:xfrm>
            <a:off x="3743908" y="3392996"/>
            <a:ext cx="152400" cy="357707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07904" y="3734949"/>
            <a:ext cx="152400" cy="15240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55912" y="58679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problem is similar, but the answer is not similar…………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6289" y="2276872"/>
            <a:ext cx="2285831" cy="208823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10128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A classic problem in the stochastic geometry model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Estimating </a:t>
            </a:r>
            <a:r>
              <a:rPr lang="en-US" altLang="zh-CN" sz="2800" dirty="0">
                <a:solidFill>
                  <a:srgbClr val="FF0000"/>
                </a:solidFill>
              </a:rPr>
              <a:t>E[MST</a:t>
            </a:r>
            <a:r>
              <a:rPr lang="en-US" altLang="zh-CN" sz="2800" dirty="0" smtClean="0">
                <a:solidFill>
                  <a:srgbClr val="FF0000"/>
                </a:solidFill>
              </a:rPr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/>
              <a:t>Expected Utility Maximization: The Fourier Decomposition Technique</a:t>
            </a: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4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Computational Problem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06" y="166531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The position of each point is random (non-</a:t>
            </a:r>
            <a:r>
              <a:rPr lang="en-US" altLang="zh-CN" dirty="0" err="1" smtClean="0"/>
              <a:t>i.i.d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Question</a:t>
            </a:r>
            <a:r>
              <a:rPr lang="en-US" altLang="zh-CN" dirty="0"/>
              <a:t>: What is </a:t>
            </a:r>
            <a:r>
              <a:rPr lang="en-US" altLang="zh-CN" dirty="0" smtClean="0">
                <a:solidFill>
                  <a:srgbClr val="FF0000"/>
                </a:solidFill>
              </a:rPr>
              <a:t>E[Closest pair]</a:t>
            </a:r>
            <a:r>
              <a:rPr lang="en-US" altLang="zh-CN" dirty="0" smtClean="0"/>
              <a:t> </a:t>
            </a:r>
            <a:r>
              <a:rPr lang="en-US" altLang="zh-CN" dirty="0"/>
              <a:t>?</a:t>
            </a:r>
          </a:p>
          <a:p>
            <a:r>
              <a:rPr lang="en-US" altLang="zh-CN" dirty="0" smtClean="0"/>
              <a:t>Of Course, there is no close-form formula</a:t>
            </a:r>
          </a:p>
          <a:p>
            <a:r>
              <a:rPr lang="en-US" altLang="zh-CN" dirty="0" smtClean="0"/>
              <a:t>We need efficient algorithms to compute E[Closest pair]</a:t>
            </a:r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203848" y="2420888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3635896" y="28529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3888837" y="3013787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5000025" y="2933328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3860304" y="4254759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Oval 10"/>
          <p:cNvSpPr/>
          <p:nvPr/>
        </p:nvSpPr>
        <p:spPr>
          <a:xfrm>
            <a:off x="4773098" y="3406518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Oval 13"/>
          <p:cNvSpPr/>
          <p:nvPr/>
        </p:nvSpPr>
        <p:spPr>
          <a:xfrm>
            <a:off x="4502696" y="4005064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Straight Connector 16"/>
          <p:cNvCxnSpPr>
            <a:stCxn id="5" idx="4"/>
            <a:endCxn id="6" idx="5"/>
          </p:cNvCxnSpPr>
          <p:nvPr/>
        </p:nvCxnSpPr>
        <p:spPr>
          <a:xfrm>
            <a:off x="3671900" y="2924944"/>
            <a:ext cx="278400" cy="15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2"/>
          </p:cNvCxnSpPr>
          <p:nvPr/>
        </p:nvCxnSpPr>
        <p:spPr>
          <a:xfrm flipV="1">
            <a:off x="4809102" y="2969332"/>
            <a:ext cx="190923" cy="437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4" idx="4"/>
          </p:cNvCxnSpPr>
          <p:nvPr/>
        </p:nvCxnSpPr>
        <p:spPr>
          <a:xfrm>
            <a:off x="3950300" y="3085795"/>
            <a:ext cx="588400" cy="991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</p:cNvCxnSpPr>
          <p:nvPr/>
        </p:nvCxnSpPr>
        <p:spPr>
          <a:xfrm flipH="1">
            <a:off x="4527205" y="3442522"/>
            <a:ext cx="245893" cy="63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4"/>
            <a:endCxn id="8" idx="0"/>
          </p:cNvCxnSpPr>
          <p:nvPr/>
        </p:nvCxnSpPr>
        <p:spPr>
          <a:xfrm flipH="1">
            <a:off x="3896308" y="4077072"/>
            <a:ext cx="642392" cy="177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64988" y="322974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3419872" y="30689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4211960" y="3140968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Oval 40"/>
          <p:cNvSpPr/>
          <p:nvPr/>
        </p:nvSpPr>
        <p:spPr>
          <a:xfrm>
            <a:off x="4925498" y="3558918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/>
          <p:cNvSpPr/>
          <p:nvPr/>
        </p:nvSpPr>
        <p:spPr>
          <a:xfrm>
            <a:off x="5077898" y="3356992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5152425" y="3085728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Oval 43"/>
          <p:cNvSpPr/>
          <p:nvPr/>
        </p:nvSpPr>
        <p:spPr>
          <a:xfrm>
            <a:off x="4355976" y="2852936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Oval 44"/>
          <p:cNvSpPr/>
          <p:nvPr/>
        </p:nvSpPr>
        <p:spPr>
          <a:xfrm>
            <a:off x="4655096" y="4157464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Oval 45"/>
          <p:cNvSpPr/>
          <p:nvPr/>
        </p:nvSpPr>
        <p:spPr>
          <a:xfrm>
            <a:off x="4283968" y="3933056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Oval 46"/>
          <p:cNvSpPr/>
          <p:nvPr/>
        </p:nvSpPr>
        <p:spPr>
          <a:xfrm>
            <a:off x="3779912" y="3429000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Oval 47"/>
          <p:cNvSpPr/>
          <p:nvPr/>
        </p:nvSpPr>
        <p:spPr>
          <a:xfrm>
            <a:off x="4012704" y="4365104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Oval 48"/>
          <p:cNvSpPr/>
          <p:nvPr/>
        </p:nvSpPr>
        <p:spPr>
          <a:xfrm>
            <a:off x="3923928" y="4077072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Oval 49"/>
          <p:cNvSpPr/>
          <p:nvPr/>
        </p:nvSpPr>
        <p:spPr>
          <a:xfrm>
            <a:off x="3779912" y="4077072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19972" y="2709500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0.1</a:t>
            </a:r>
            <a:endParaRPr lang="zh-CN" alt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4788024" y="2708920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177925" y="2997532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0.4</a:t>
            </a:r>
            <a:endParaRPr lang="zh-CN" alt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6156176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[Huang, L. ICALP15]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Results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640710" cy="3988020"/>
          </a:xfrm>
        </p:spPr>
      </p:pic>
    </p:spTree>
    <p:extLst>
      <p:ext uri="{BB962C8B-B14F-4D97-AF65-F5344CB8AC3E}">
        <p14:creationId xmlns:p14="http://schemas.microsoft.com/office/powerpoint/2010/main" val="3595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MST over Stochastic Points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47800"/>
                <a:ext cx="8050088" cy="4572000"/>
              </a:xfrm>
            </p:spPr>
            <p:txBody>
              <a:bodyPr/>
              <a:lstStyle/>
              <a:p>
                <a:r>
                  <a:rPr lang="en-US" altLang="zh-CN" dirty="0" smtClean="0"/>
                  <a:t>The problem is #P-hard </a:t>
                </a:r>
                <a:r>
                  <a:rPr lang="en-US" altLang="zh-CN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altLang="zh-CN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Kamousi</a:t>
                </a:r>
                <a:r>
                  <a:rPr lang="en-US" altLang="zh-CN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Chan, </a:t>
                </a:r>
                <a:r>
                  <a:rPr lang="en-US" altLang="zh-CN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Suri</a:t>
                </a:r>
                <a:r>
                  <a:rPr lang="en-US" altLang="zh-CN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SoCG’11]</a:t>
                </a:r>
              </a:p>
              <a:p>
                <a:r>
                  <a:rPr lang="en-US" altLang="zh-CN" dirty="0" smtClean="0"/>
                  <a:t>So, let us focus on approximating the value</a:t>
                </a:r>
              </a:p>
              <a:p>
                <a:r>
                  <a:rPr lang="en-US" altLang="zh-CN" dirty="0" smtClean="0"/>
                  <a:t>FPRAS: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Solution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value</m:t>
                    </m:r>
                  </m:oMath>
                </a14:m>
                <a:r>
                  <a:rPr lang="en-US" altLang="zh-CN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>
                    <a:solidFill>
                      <a:srgbClr val="0070C0"/>
                    </a:solidFill>
                  </a:rPr>
                  <a:t>Attempt one: </a:t>
                </a:r>
                <a:r>
                  <a:rPr lang="en-US" altLang="zh-CN" dirty="0" smtClean="0"/>
                  <a:t>list all realizations? (Exponentially many)</a:t>
                </a:r>
              </a:p>
              <a:p>
                <a:pPr marL="320040" lvl="1" indent="0">
                  <a:buNone/>
                </a:pPr>
                <a:endParaRPr lang="en-US" altLang="zh-CN" dirty="0" smtClean="0"/>
              </a:p>
              <a:p>
                <a:endPara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47800"/>
                <a:ext cx="8050088" cy="4572000"/>
              </a:xfrm>
              <a:blipFill rotWithShape="0">
                <a:blip r:embed="rId3"/>
                <a:stretch>
                  <a:fillRect l="-757" t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9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Monte Carlo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</a:rPr>
                  <a:t>Attempt two: </a:t>
                </a:r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Naïve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 smtClean="0"/>
                  <a:t>Monte </a:t>
                </a:r>
                <a:r>
                  <a:rPr lang="en-US" altLang="zh-CN" dirty="0"/>
                  <a:t>Carlo (variance can be very large)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Suppose we want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MC: take N </a:t>
                </a:r>
                <a:r>
                  <a:rPr lang="en-US" altLang="zh-CN" dirty="0" err="1" smtClean="0"/>
                  <a:t>i.i.d</a:t>
                </a:r>
                <a:r>
                  <a:rPr lang="en-US" altLang="zh-CN" dirty="0" smtClean="0"/>
                  <a:t>.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𝑂𝑢𝑟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𝑒𝑠𝑡𝑖𝑚𝑎𝑡𝑖𝑜𝑛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12" t="-1200" r="-1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4"/>
          <p:cNvSpPr txBox="1"/>
          <p:nvPr/>
        </p:nvSpPr>
        <p:spPr>
          <a:xfrm>
            <a:off x="909936" y="357301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Consider the random 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X=0, </a:t>
            </a:r>
            <a:r>
              <a:rPr lang="en-US" altLang="zh-CN" dirty="0" err="1" smtClean="0"/>
              <a:t>w.p</a:t>
            </a:r>
            <a:r>
              <a:rPr lang="en-US" altLang="zh-CN" dirty="0" smtClean="0"/>
              <a:t>. 0.999999999999999</a:t>
            </a:r>
          </a:p>
          <a:p>
            <a:r>
              <a:rPr lang="en-US" altLang="zh-CN" dirty="0" smtClean="0"/>
              <a:t>X=1, </a:t>
            </a:r>
            <a:r>
              <a:rPr lang="en-US" altLang="zh-CN" dirty="0" err="1" smtClean="0"/>
              <a:t>w.p</a:t>
            </a:r>
            <a:r>
              <a:rPr lang="en-US" altLang="zh-CN" dirty="0" smtClean="0"/>
              <a:t>. 0.000000000000001</a:t>
            </a:r>
          </a:p>
          <a:p>
            <a:r>
              <a:rPr lang="en-US" altLang="zh-CN" dirty="0" smtClean="0"/>
              <a:t>We need  1000000000000000 in expectation to get a sample of value “1”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6"/>
              <p:cNvSpPr txBox="1"/>
              <p:nvPr/>
            </p:nvSpPr>
            <p:spPr>
              <a:xfrm>
                <a:off x="926894" y="5269213"/>
                <a:ext cx="53012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 sufficient condition for MC to obtain a estimation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Est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 (using poly number of samples):</a:t>
                </a:r>
              </a:p>
            </p:txBody>
          </p:sp>
        </mc:Choice>
        <mc:Fallback xmlns="">
          <p:sp>
            <p:nvSpPr>
              <p:cNvPr id="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4" y="5269213"/>
                <a:ext cx="530129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920" t="-3289" r="-114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/>
          <p:cNvSpPr txBox="1"/>
          <p:nvPr/>
        </p:nvSpPr>
        <p:spPr>
          <a:xfrm>
            <a:off x="958699" y="619254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(just </a:t>
            </a:r>
            <a:r>
              <a:rPr lang="en-US" altLang="zh-CN" dirty="0" err="1" smtClean="0"/>
              <a:t>Chernoff</a:t>
            </a:r>
            <a:r>
              <a:rPr lang="en-US" altLang="zh-CN" dirty="0" smtClean="0"/>
              <a:t> Bound)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982511" y="5699139"/>
                <a:ext cx="2152224" cy="88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511" y="5699139"/>
                <a:ext cx="2152224" cy="884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236296" y="5730878"/>
            <a:ext cx="16564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</a:rPr>
              <a:t>We call X is a nice </a:t>
            </a:r>
            <a:r>
              <a:rPr lang="en-US" altLang="zh-CN" sz="2400" dirty="0" err="1" smtClean="0">
                <a:solidFill>
                  <a:schemeClr val="accent1"/>
                </a:solidFill>
              </a:rPr>
              <a:t>r.v</a:t>
            </a:r>
            <a:r>
              <a:rPr lang="en-US" altLang="zh-CN" sz="2400" dirty="0" smtClean="0">
                <a:solidFill>
                  <a:schemeClr val="accent1"/>
                </a:solidFill>
              </a:rPr>
              <a:t>.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Decompose the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space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Our approach: (sketch)</a:t>
                </a:r>
              </a:p>
              <a:p>
                <a:r>
                  <a:rPr lang="en-US" altLang="zh-CN" dirty="0" smtClean="0"/>
                  <a:t>Law of total expectation: </a:t>
                </a:r>
                <a:endParaRPr lang="en-US" altLang="zh-CN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b="1" i="0" smtClean="0">
                              <a:latin typeface="Cambria Math"/>
                            </a:rPr>
                            <m:t>𝐄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∣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rgbClr val="FF0000"/>
                    </a:solidFill>
                  </a:rPr>
                  <a:t>How to choose Y?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2" t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3923928" y="3356992"/>
            <a:ext cx="43204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9912" y="37077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 carefully chosen random event Y</a:t>
            </a:r>
            <a:endParaRPr lang="zh-CN" alt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88024" y="3068960"/>
            <a:ext cx="0" cy="128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56176" y="3140968"/>
            <a:ext cx="432048" cy="1182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9952" y="433606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Easy to compute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160" y="4323491"/>
                <a:ext cx="17281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Low variance</a:t>
                </a:r>
              </a:p>
              <a:p>
                <a:r>
                  <a:rPr lang="en-US" altLang="zh-CN" sz="1400" dirty="0" smtClean="0"/>
                  <a:t>Or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𝑋</m:t>
                    </m:r>
                    <m:r>
                      <a:rPr lang="en-US" altLang="zh-CN" sz="1400" i="1">
                        <a:latin typeface="Cambria Math"/>
                      </a:rPr>
                      <m:t>∣</m:t>
                    </m:r>
                    <m:r>
                      <a:rPr lang="en-US" altLang="zh-CN" sz="1400" i="1">
                        <a:latin typeface="Cambria Math"/>
                      </a:rPr>
                      <m:t>𝑌</m:t>
                    </m:r>
                    <m:r>
                      <a:rPr lang="en-US" altLang="zh-CN" sz="1400" i="1">
                        <a:latin typeface="Cambria Math"/>
                      </a:rPr>
                      <m:t>=</m:t>
                    </m:r>
                    <m:r>
                      <a:rPr lang="en-US" altLang="zh-CN" sz="1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CN" sz="1400" dirty="0" smtClean="0"/>
                  <a:t> is nice</a:t>
                </a:r>
              </a:p>
              <a:p>
                <a:endParaRPr lang="zh-CN" alt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323491"/>
                <a:ext cx="172819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56" t="-1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07704" y="42838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Hopefully, we have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4485773" y="5130273"/>
            <a:ext cx="3276364" cy="15466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965585" y="5277598"/>
            <a:ext cx="182479" cy="1172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4" idx="7"/>
          </p:cNvCxnSpPr>
          <p:nvPr/>
        </p:nvCxnSpPr>
        <p:spPr>
          <a:xfrm flipV="1">
            <a:off x="5056824" y="5356769"/>
            <a:ext cx="2225501" cy="448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508104" y="5730873"/>
            <a:ext cx="432048" cy="94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868144" y="5517233"/>
            <a:ext cx="576064" cy="933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endCxn id="14" idx="5"/>
          </p:cNvCxnSpPr>
          <p:nvPr/>
        </p:nvCxnSpPr>
        <p:spPr>
          <a:xfrm>
            <a:off x="6228184" y="5884435"/>
            <a:ext cx="1054141" cy="56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4656556" y="5684136"/>
                <a:ext cx="288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56" y="5684136"/>
                <a:ext cx="28898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149" r="-4255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5183589" y="6011114"/>
                <a:ext cx="29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589" y="6011114"/>
                <a:ext cx="29431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8367" r="-4082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5781711" y="5218269"/>
                <a:ext cx="29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11" y="5218269"/>
                <a:ext cx="29431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8367" r="-4082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5742402" y="5734115"/>
                <a:ext cx="284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402" y="5734115"/>
                <a:ext cx="28443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2128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7011099" y="5747472"/>
                <a:ext cx="29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99" y="5747472"/>
                <a:ext cx="29431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750" r="-6250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6280961" y="6164132"/>
                <a:ext cx="29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61" y="6164132"/>
                <a:ext cx="29431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8367" r="-4082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1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Uncertain Data and Stochastic Model</a:t>
            </a:r>
            <a:endParaRPr lang="zh-CN" altLang="en-US" dirty="0"/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304800" y="1305272"/>
            <a:ext cx="8382000" cy="4572000"/>
          </a:xfrm>
        </p:spPr>
        <p:txBody>
          <a:bodyPr/>
          <a:lstStyle/>
          <a:p>
            <a:pPr lvl="1"/>
            <a:r>
              <a:rPr lang="en-US" altLang="zh-CN" dirty="0" smtClean="0"/>
              <a:t>Data Integration and Information Extraction</a:t>
            </a:r>
          </a:p>
          <a:p>
            <a:pPr lvl="1"/>
            <a:r>
              <a:rPr lang="en-US" altLang="zh-CN" dirty="0" smtClean="0"/>
              <a:t>Sensor Networks; Information Networks</a:t>
            </a:r>
          </a:p>
          <a:p>
            <a:pPr lvl="1"/>
            <a:r>
              <a:rPr lang="en-US" altLang="zh-CN" dirty="0" smtClean="0"/>
              <a:t>Probabilistic models in machine learning</a:t>
            </a:r>
          </a:p>
          <a:p>
            <a:pPr lvl="1"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sz="4000" dirty="0" smtClean="0"/>
          </a:p>
          <a:p>
            <a:endParaRPr lang="zh-CN" alt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44406"/>
              </p:ext>
            </p:extLst>
          </p:nvPr>
        </p:nvGraphicFramePr>
        <p:xfrm>
          <a:off x="683568" y="3284984"/>
          <a:ext cx="23622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10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Sensor ID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Temp.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Gauss(40,4)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Gauss(50,2)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Gauss(20,9)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…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…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524" y="536460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Probabilistic databases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0284" y="612087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Probabilistic Models in machine learning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4" y="2607283"/>
            <a:ext cx="2886075" cy="1581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76" y="4277778"/>
            <a:ext cx="2819400" cy="1619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92896"/>
            <a:ext cx="1274309" cy="18411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734" y="3183329"/>
            <a:ext cx="1229866" cy="18771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171" y="4155655"/>
            <a:ext cx="1423212" cy="204902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526650" y="6179853"/>
            <a:ext cx="311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Stochastic models in operation research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184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#P-hardness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07240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We only prove computing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Cp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&gt;1]</m:t>
                        </m:r>
                      </m:e>
                    </m:func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#P-hard in general metric spaces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Pf: Reduction: counting #independent sets (#P-hard problem)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07240"/>
                <a:ext cx="7772400" cy="4572000"/>
              </a:xfrm>
              <a:blipFill rotWithShape="0">
                <a:blip r:embed="rId2"/>
                <a:stretch>
                  <a:fillRect l="-1412" t="-933" r="-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1331640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31640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43808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43808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4" idx="6"/>
            <a:endCxn id="6" idx="2"/>
          </p:cNvCxnSpPr>
          <p:nvPr/>
        </p:nvCxnSpPr>
        <p:spPr>
          <a:xfrm>
            <a:off x="1619672" y="314096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4" idx="4"/>
            <a:endCxn id="5" idx="0"/>
          </p:cNvCxnSpPr>
          <p:nvPr/>
        </p:nvCxnSpPr>
        <p:spPr>
          <a:xfrm>
            <a:off x="1475656" y="328498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5" idx="6"/>
            <a:endCxn id="7" idx="2"/>
          </p:cNvCxnSpPr>
          <p:nvPr/>
        </p:nvCxnSpPr>
        <p:spPr>
          <a:xfrm>
            <a:off x="1619672" y="479715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4" idx="5"/>
            <a:endCxn id="7" idx="1"/>
          </p:cNvCxnSpPr>
          <p:nvPr/>
        </p:nvCxnSpPr>
        <p:spPr>
          <a:xfrm>
            <a:off x="1577491" y="3242803"/>
            <a:ext cx="1308498" cy="145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燕尾形箭头 16"/>
          <p:cNvSpPr/>
          <p:nvPr/>
        </p:nvSpPr>
        <p:spPr>
          <a:xfrm>
            <a:off x="4067944" y="3501008"/>
            <a:ext cx="864096" cy="936104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43609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436096" y="4653136"/>
            <a:ext cx="288032" cy="288032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948264" y="2996952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48264" y="4653136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18" idx="6"/>
            <a:endCxn id="20" idx="2"/>
          </p:cNvCxnSpPr>
          <p:nvPr/>
        </p:nvCxnSpPr>
        <p:spPr>
          <a:xfrm>
            <a:off x="5724128" y="3140968"/>
            <a:ext cx="122413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8" idx="4"/>
            <a:endCxn id="19" idx="0"/>
          </p:cNvCxnSpPr>
          <p:nvPr/>
        </p:nvCxnSpPr>
        <p:spPr>
          <a:xfrm>
            <a:off x="5580112" y="3284984"/>
            <a:ext cx="0" cy="13681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9" idx="6"/>
            <a:endCxn id="21" idx="2"/>
          </p:cNvCxnSpPr>
          <p:nvPr/>
        </p:nvCxnSpPr>
        <p:spPr>
          <a:xfrm>
            <a:off x="5724128" y="4797152"/>
            <a:ext cx="122413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8" idx="5"/>
            <a:endCxn id="21" idx="1"/>
          </p:cNvCxnSpPr>
          <p:nvPr/>
        </p:nvCxnSpPr>
        <p:spPr>
          <a:xfrm>
            <a:off x="5681947" y="3242803"/>
            <a:ext cx="1308498" cy="145251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8521694" y="309205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5900488" y="5056846"/>
            <a:ext cx="6778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578387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Len=1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7092280" y="3284984"/>
            <a:ext cx="0" cy="13681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0" idx="3"/>
            <a:endCxn id="19" idx="7"/>
          </p:cNvCxnSpPr>
          <p:nvPr/>
        </p:nvCxnSpPr>
        <p:spPr>
          <a:xfrm flipH="1">
            <a:off x="5681947" y="3242803"/>
            <a:ext cx="1308498" cy="14525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900488" y="5344878"/>
            <a:ext cx="677899" cy="14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588224" y="51195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Len=2</a:t>
            </a:r>
            <a:endParaRPr lang="zh-CN" altLang="en-US" dirty="0"/>
          </a:p>
        </p:txBody>
      </p:sp>
      <p:sp>
        <p:nvSpPr>
          <p:cNvPr id="40" name="椭圆 39"/>
          <p:cNvSpPr/>
          <p:nvPr/>
        </p:nvSpPr>
        <p:spPr>
          <a:xfrm>
            <a:off x="8528464" y="354922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543186" y="400506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31630" y="4457062"/>
            <a:ext cx="288032" cy="288032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stCxn id="20" idx="6"/>
            <a:endCxn id="27" idx="2"/>
          </p:cNvCxnSpPr>
          <p:nvPr/>
        </p:nvCxnSpPr>
        <p:spPr>
          <a:xfrm>
            <a:off x="7236296" y="3140968"/>
            <a:ext cx="1285398" cy="951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20" idx="6"/>
            <a:endCxn id="40" idx="2"/>
          </p:cNvCxnSpPr>
          <p:nvPr/>
        </p:nvCxnSpPr>
        <p:spPr>
          <a:xfrm>
            <a:off x="7236296" y="3140968"/>
            <a:ext cx="1292168" cy="5522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20" idx="6"/>
            <a:endCxn id="41" idx="2"/>
          </p:cNvCxnSpPr>
          <p:nvPr/>
        </p:nvCxnSpPr>
        <p:spPr>
          <a:xfrm>
            <a:off x="7236296" y="3140968"/>
            <a:ext cx="1306890" cy="10081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42" idx="2"/>
          </p:cNvCxnSpPr>
          <p:nvPr/>
        </p:nvCxnSpPr>
        <p:spPr>
          <a:xfrm>
            <a:off x="7278477" y="3140968"/>
            <a:ext cx="1253153" cy="14601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21" idx="6"/>
          </p:cNvCxnSpPr>
          <p:nvPr/>
        </p:nvCxnSpPr>
        <p:spPr>
          <a:xfrm flipV="1">
            <a:off x="7236296" y="4622988"/>
            <a:ext cx="1306890" cy="1741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21" idx="6"/>
          </p:cNvCxnSpPr>
          <p:nvPr/>
        </p:nvCxnSpPr>
        <p:spPr>
          <a:xfrm flipV="1">
            <a:off x="7236296" y="4140842"/>
            <a:ext cx="1430280" cy="6563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21" idx="6"/>
          </p:cNvCxnSpPr>
          <p:nvPr/>
        </p:nvCxnSpPr>
        <p:spPr>
          <a:xfrm flipV="1">
            <a:off x="7236296" y="3709979"/>
            <a:ext cx="1300656" cy="10871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21" idx="6"/>
            <a:endCxn id="27" idx="2"/>
          </p:cNvCxnSpPr>
          <p:nvPr/>
        </p:nvCxnSpPr>
        <p:spPr>
          <a:xfrm flipV="1">
            <a:off x="7236296" y="3236071"/>
            <a:ext cx="1285398" cy="156108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0" idx="0"/>
            <a:endCxn id="27" idx="4"/>
          </p:cNvCxnSpPr>
          <p:nvPr/>
        </p:nvCxnSpPr>
        <p:spPr>
          <a:xfrm flipH="1" flipV="1">
            <a:off x="8665710" y="3380087"/>
            <a:ext cx="6770" cy="1691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8676456" y="3835927"/>
            <a:ext cx="6770" cy="1691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 flipV="1">
            <a:off x="8669686" y="4293096"/>
            <a:ext cx="6770" cy="1691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2110585" y="6152644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Cp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1]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Cp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85" y="6152644"/>
                <a:ext cx="410445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/>
          <p:cNvSpPr txBox="1"/>
          <p:nvPr/>
        </p:nvSpPr>
        <p:spPr>
          <a:xfrm>
            <a:off x="1391748" y="55745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 independent set</a:t>
            </a:r>
            <a:endParaRPr lang="zh-CN" altLang="en-US" dirty="0"/>
          </a:p>
        </p:txBody>
      </p:sp>
      <p:sp>
        <p:nvSpPr>
          <p:cNvPr id="77" name="燕尾形箭头 76"/>
          <p:cNvSpPr/>
          <p:nvPr/>
        </p:nvSpPr>
        <p:spPr>
          <a:xfrm>
            <a:off x="4055313" y="5591958"/>
            <a:ext cx="864096" cy="31877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5506116" y="5602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Cp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67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Hierarchical Partition Family (HPF)</a:t>
            </a:r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>
            <a:off x="462957" y="2909646"/>
            <a:ext cx="2317455" cy="1495738"/>
            <a:chOff x="916631" y="2852936"/>
            <a:chExt cx="2317455" cy="1495738"/>
          </a:xfrm>
        </p:grpSpPr>
        <p:sp>
          <p:nvSpPr>
            <p:cNvPr id="8" name="椭圆 7"/>
            <p:cNvSpPr/>
            <p:nvPr/>
          </p:nvSpPr>
          <p:spPr>
            <a:xfrm>
              <a:off x="916631" y="3648810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33614" y="2924944"/>
              <a:ext cx="144016" cy="14401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12208" y="4204658"/>
              <a:ext cx="144016" cy="14401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37198" y="2852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90070" y="418579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09206" y="364042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161606" y="3792826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5" idx="5"/>
              <a:endCxn id="16" idx="1"/>
            </p:cNvCxnSpPr>
            <p:nvPr/>
          </p:nvCxnSpPr>
          <p:spPr>
            <a:xfrm>
              <a:off x="2132131" y="3763351"/>
              <a:ext cx="50566" cy="50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5" idx="0"/>
              <a:endCxn id="12" idx="4"/>
            </p:cNvCxnSpPr>
            <p:nvPr/>
          </p:nvCxnSpPr>
          <p:spPr>
            <a:xfrm flipH="1" flipV="1">
              <a:off x="2009206" y="2996952"/>
              <a:ext cx="72008" cy="643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8" idx="5"/>
              <a:endCxn id="10" idx="1"/>
            </p:cNvCxnSpPr>
            <p:nvPr/>
          </p:nvCxnSpPr>
          <p:spPr>
            <a:xfrm>
              <a:off x="1039556" y="3771735"/>
              <a:ext cx="693743" cy="454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0" idx="0"/>
              <a:endCxn id="15" idx="3"/>
            </p:cNvCxnSpPr>
            <p:nvPr/>
          </p:nvCxnSpPr>
          <p:spPr>
            <a:xfrm flipV="1">
              <a:off x="1784216" y="3763351"/>
              <a:ext cx="246081" cy="441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2" idx="6"/>
              <a:endCxn id="9" idx="1"/>
            </p:cNvCxnSpPr>
            <p:nvPr/>
          </p:nvCxnSpPr>
          <p:spPr>
            <a:xfrm>
              <a:off x="2081214" y="2924944"/>
              <a:ext cx="173491" cy="210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16" idx="6"/>
              <a:endCxn id="14" idx="2"/>
            </p:cNvCxnSpPr>
            <p:nvPr/>
          </p:nvCxnSpPr>
          <p:spPr>
            <a:xfrm>
              <a:off x="2305622" y="3864834"/>
              <a:ext cx="784448" cy="392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246151" y="4526633"/>
            <a:ext cx="337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minimum spanning tree</a:t>
            </a:r>
          </a:p>
          <a:p>
            <a:r>
              <a:rPr lang="en-US" altLang="zh-CN" dirty="0" smtClean="0"/>
              <a:t>Edges sorted by their lengths</a:t>
            </a:r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5361468" y="1484784"/>
            <a:ext cx="1584176" cy="936104"/>
            <a:chOff x="6228184" y="1628800"/>
            <a:chExt cx="1584176" cy="936104"/>
          </a:xfrm>
        </p:grpSpPr>
        <p:grpSp>
          <p:nvGrpSpPr>
            <p:cNvPr id="40" name="组合 39"/>
            <p:cNvGrpSpPr/>
            <p:nvPr/>
          </p:nvGrpSpPr>
          <p:grpSpPr>
            <a:xfrm>
              <a:off x="6372200" y="1700808"/>
              <a:ext cx="1296144" cy="789329"/>
              <a:chOff x="916631" y="2852936"/>
              <a:chExt cx="2317455" cy="1495738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090070" y="418579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连接符 47"/>
              <p:cNvCxnSpPr>
                <a:stCxn id="46" idx="5"/>
                <a:endCxn id="47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46" idx="0"/>
                <a:endCxn id="44" idx="4"/>
              </p:cNvCxnSpPr>
              <p:nvPr/>
            </p:nvCxnSpPr>
            <p:spPr>
              <a:xfrm flipH="1" flipV="1">
                <a:off x="2009206" y="2996952"/>
                <a:ext cx="72008" cy="643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41" idx="5"/>
                <a:endCxn id="43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43" idx="0"/>
                <a:endCxn id="46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4" idx="6"/>
                <a:endCxn id="42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>
                <a:stCxn id="47" idx="6"/>
                <a:endCxn id="45" idx="2"/>
              </p:cNvCxnSpPr>
              <p:nvPr/>
            </p:nvCxnSpPr>
            <p:spPr>
              <a:xfrm>
                <a:off x="2305622" y="3864834"/>
                <a:ext cx="784448" cy="3929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498668" y="2674564"/>
            <a:ext cx="1584176" cy="936104"/>
            <a:chOff x="6228184" y="1628800"/>
            <a:chExt cx="1584176" cy="936104"/>
          </a:xfrm>
        </p:grpSpPr>
        <p:grpSp>
          <p:nvGrpSpPr>
            <p:cNvPr id="57" name="组合 56"/>
            <p:cNvGrpSpPr/>
            <p:nvPr/>
          </p:nvGrpSpPr>
          <p:grpSpPr>
            <a:xfrm>
              <a:off x="6372200" y="1700808"/>
              <a:ext cx="817131" cy="789329"/>
              <a:chOff x="916631" y="2852936"/>
              <a:chExt cx="1460999" cy="149573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4" idx="5"/>
                <a:endCxn id="65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>
                <a:stCxn id="64" idx="0"/>
                <a:endCxn id="62" idx="4"/>
              </p:cNvCxnSpPr>
              <p:nvPr/>
            </p:nvCxnSpPr>
            <p:spPr>
              <a:xfrm flipH="1" flipV="1">
                <a:off x="2009206" y="2996952"/>
                <a:ext cx="72008" cy="643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>
                <a:stCxn id="59" idx="5"/>
                <a:endCxn id="61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1" idx="0"/>
                <a:endCxn id="64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6"/>
                <a:endCxn id="60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300192" y="2657661"/>
            <a:ext cx="1584176" cy="936104"/>
            <a:chOff x="6228184" y="1628800"/>
            <a:chExt cx="1584176" cy="936104"/>
          </a:xfrm>
        </p:grpSpPr>
        <p:sp>
          <p:nvSpPr>
            <p:cNvPr id="79" name="椭圆 78"/>
            <p:cNvSpPr/>
            <p:nvPr/>
          </p:nvSpPr>
          <p:spPr>
            <a:xfrm>
              <a:off x="7587805" y="2404184"/>
              <a:ext cx="80548" cy="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574235" y="3833276"/>
            <a:ext cx="1584176" cy="936104"/>
            <a:chOff x="6228184" y="1628800"/>
            <a:chExt cx="1584176" cy="936104"/>
          </a:xfrm>
        </p:grpSpPr>
        <p:grpSp>
          <p:nvGrpSpPr>
            <p:cNvPr id="91" name="组合 90"/>
            <p:cNvGrpSpPr/>
            <p:nvPr/>
          </p:nvGrpSpPr>
          <p:grpSpPr>
            <a:xfrm>
              <a:off x="6943000" y="1700809"/>
              <a:ext cx="246332" cy="507128"/>
              <a:chOff x="1937198" y="2852936"/>
              <a:chExt cx="440432" cy="960981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>
                <a:stCxn id="96" idx="6"/>
                <a:endCxn id="94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矩形 91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375759" y="3816373"/>
            <a:ext cx="1584176" cy="936104"/>
            <a:chOff x="6228184" y="1628800"/>
            <a:chExt cx="1584176" cy="936104"/>
          </a:xfrm>
        </p:grpSpPr>
        <p:sp>
          <p:nvSpPr>
            <p:cNvPr id="106" name="椭圆 105"/>
            <p:cNvSpPr/>
            <p:nvPr/>
          </p:nvSpPr>
          <p:spPr>
            <a:xfrm>
              <a:off x="7587805" y="2404184"/>
              <a:ext cx="80548" cy="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714734" y="3841801"/>
            <a:ext cx="1584176" cy="936104"/>
            <a:chOff x="6228184" y="1628800"/>
            <a:chExt cx="1584176" cy="936104"/>
          </a:xfrm>
        </p:grpSpPr>
        <p:grpSp>
          <p:nvGrpSpPr>
            <p:cNvPr id="109" name="组合 108"/>
            <p:cNvGrpSpPr/>
            <p:nvPr/>
          </p:nvGrpSpPr>
          <p:grpSpPr>
            <a:xfrm>
              <a:off x="6372200" y="2116383"/>
              <a:ext cx="776857" cy="373756"/>
              <a:chOff x="916631" y="3640426"/>
              <a:chExt cx="1388991" cy="708248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" name="直接连接符 117"/>
              <p:cNvCxnSpPr>
                <a:stCxn id="116" idx="5"/>
                <a:endCxn id="117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>
                <a:stCxn id="111" idx="5"/>
                <a:endCxn id="113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>
                <a:stCxn id="113" idx="0"/>
                <a:endCxn id="116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矩形 109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4" name="直接箭头连接符 123"/>
          <p:cNvCxnSpPr/>
          <p:nvPr/>
        </p:nvCxnSpPr>
        <p:spPr>
          <a:xfrm flipH="1">
            <a:off x="5545758" y="2420888"/>
            <a:ext cx="416485" cy="25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>
            <a:off x="6501711" y="2406386"/>
            <a:ext cx="443933" cy="24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>
            <a:off x="7654066" y="3583150"/>
            <a:ext cx="443933" cy="24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>
            <a:off x="5609468" y="3610668"/>
            <a:ext cx="452612" cy="21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flipH="1">
            <a:off x="4633518" y="3610668"/>
            <a:ext cx="412306" cy="25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本框 132"/>
          <p:cNvSpPr txBox="1"/>
          <p:nvPr/>
        </p:nvSpPr>
        <p:spPr>
          <a:xfrm>
            <a:off x="2157315" y="39451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34" name="文本框 133"/>
          <p:cNvSpPr txBox="1"/>
          <p:nvPr/>
        </p:nvSpPr>
        <p:spPr>
          <a:xfrm>
            <a:off x="1365551" y="3222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35" name="文本框 134"/>
          <p:cNvSpPr txBox="1"/>
          <p:nvPr/>
        </p:nvSpPr>
        <p:spPr>
          <a:xfrm>
            <a:off x="775452" y="38700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36" name="文本框 135"/>
          <p:cNvSpPr txBox="1"/>
          <p:nvPr/>
        </p:nvSpPr>
        <p:spPr>
          <a:xfrm>
            <a:off x="1276049" y="38264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37" name="文本框 136"/>
          <p:cNvSpPr txBox="1"/>
          <p:nvPr/>
        </p:nvSpPr>
        <p:spPr>
          <a:xfrm>
            <a:off x="1557832" y="2586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8" name="文本框 137"/>
          <p:cNvSpPr txBox="1"/>
          <p:nvPr/>
        </p:nvSpPr>
        <p:spPr>
          <a:xfrm>
            <a:off x="1578328" y="36306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39" name="文本框 138"/>
          <p:cNvSpPr txBox="1"/>
          <p:nvPr/>
        </p:nvSpPr>
        <p:spPr>
          <a:xfrm>
            <a:off x="3714734" y="1703457"/>
            <a:ext cx="12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0</a:t>
            </a:r>
            <a:endParaRPr lang="zh-CN" altLang="en-US" dirty="0"/>
          </a:p>
        </p:txBody>
      </p:sp>
      <p:sp>
        <p:nvSpPr>
          <p:cNvPr id="140" name="文本框 139"/>
          <p:cNvSpPr txBox="1"/>
          <p:nvPr/>
        </p:nvSpPr>
        <p:spPr>
          <a:xfrm>
            <a:off x="3282686" y="2924944"/>
            <a:ext cx="12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1</a:t>
            </a:r>
            <a:endParaRPr lang="zh-CN" altLang="en-US" dirty="0"/>
          </a:p>
        </p:txBody>
      </p:sp>
      <p:sp>
        <p:nvSpPr>
          <p:cNvPr id="141" name="文本框 140"/>
          <p:cNvSpPr txBox="1"/>
          <p:nvPr/>
        </p:nvSpPr>
        <p:spPr>
          <a:xfrm>
            <a:off x="2681506" y="3848630"/>
            <a:ext cx="12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2</a:t>
            </a:r>
            <a:endParaRPr lang="zh-CN" altLang="en-US" dirty="0"/>
          </a:p>
        </p:txBody>
      </p:sp>
      <p:sp>
        <p:nvSpPr>
          <p:cNvPr id="142" name="文本框 141"/>
          <p:cNvSpPr txBox="1"/>
          <p:nvPr/>
        </p:nvSpPr>
        <p:spPr>
          <a:xfrm>
            <a:off x="5654616" y="5171098"/>
            <a:ext cx="800219" cy="7763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000" dirty="0" smtClean="0"/>
              <a:t>...</a:t>
            </a:r>
            <a:endParaRPr lang="zh-CN" altLang="en-US" sz="4000" dirty="0"/>
          </a:p>
        </p:txBody>
      </p:sp>
      <p:sp>
        <p:nvSpPr>
          <p:cNvPr id="143" name="文本框 142"/>
          <p:cNvSpPr txBox="1"/>
          <p:nvPr/>
        </p:nvSpPr>
        <p:spPr>
          <a:xfrm>
            <a:off x="2261240" y="6176011"/>
            <a:ext cx="13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7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6626948" y="6165302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/>
          <p:cNvSpPr/>
          <p:nvPr/>
        </p:nvSpPr>
        <p:spPr>
          <a:xfrm>
            <a:off x="7456831" y="6165302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>
            <a:off x="7668344" y="6237312"/>
            <a:ext cx="80548" cy="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>
            <a:off x="5820388" y="6165303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3563888" y="6165303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>
            <a:off x="5026591" y="6176173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739924" y="6453867"/>
            <a:ext cx="80548" cy="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4271565" y="6165303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4499992" y="6309320"/>
            <a:ext cx="80548" cy="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>
            <a:off x="8281627" y="6165302"/>
            <a:ext cx="650465" cy="419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292080" y="6377336"/>
            <a:ext cx="80548" cy="7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939724" y="6237312"/>
            <a:ext cx="80548" cy="7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084168" y="6309320"/>
            <a:ext cx="80548" cy="7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3635896" y="6309320"/>
            <a:ext cx="80548" cy="7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 HPF to decompose the space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Events to condition on:</a:t>
            </a:r>
          </a:p>
          <a:p>
            <a:pPr lvl="1"/>
            <a:r>
              <a:rPr lang="en-US" altLang="zh-CN" i="1" dirty="0" smtClean="0"/>
              <a:t>Y</a:t>
            </a:r>
            <a:r>
              <a:rPr lang="en-US" altLang="zh-CN" dirty="0" smtClean="0"/>
              <a:t>: the smallest </a:t>
            </a:r>
            <a:r>
              <a:rPr lang="en-US" altLang="zh-CN" i="1" dirty="0" err="1" smtClean="0"/>
              <a:t>i</a:t>
            </a:r>
            <a:r>
              <a:rPr lang="en-US" altLang="zh-CN" dirty="0" smtClean="0"/>
              <a:t> such that each group in level </a:t>
            </a:r>
            <a:r>
              <a:rPr lang="en-US" altLang="zh-CN" i="1" dirty="0" err="1" smtClean="0"/>
              <a:t>i</a:t>
            </a:r>
            <a:r>
              <a:rPr lang="en-US" altLang="zh-CN" dirty="0" smtClean="0"/>
              <a:t> contains at most one realized point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148064" y="2996952"/>
            <a:ext cx="1584176" cy="936104"/>
            <a:chOff x="6228184" y="1628800"/>
            <a:chExt cx="1584176" cy="936104"/>
          </a:xfrm>
        </p:grpSpPr>
        <p:grpSp>
          <p:nvGrpSpPr>
            <p:cNvPr id="5" name="组合 4"/>
            <p:cNvGrpSpPr/>
            <p:nvPr/>
          </p:nvGrpSpPr>
          <p:grpSpPr>
            <a:xfrm>
              <a:off x="6372200" y="1700808"/>
              <a:ext cx="1296144" cy="789329"/>
              <a:chOff x="916631" y="2852936"/>
              <a:chExt cx="2317455" cy="1495738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090070" y="418579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连接符 13"/>
              <p:cNvCxnSpPr>
                <a:stCxn id="12" idx="5"/>
                <a:endCxn id="13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2" idx="0"/>
                <a:endCxn id="10" idx="4"/>
              </p:cNvCxnSpPr>
              <p:nvPr/>
            </p:nvCxnSpPr>
            <p:spPr>
              <a:xfrm flipH="1" flipV="1">
                <a:off x="2009206" y="2996952"/>
                <a:ext cx="72008" cy="643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7" idx="5"/>
                <a:endCxn id="9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9" idx="0"/>
                <a:endCxn id="12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0" idx="6"/>
                <a:endCxn id="8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3" idx="6"/>
                <a:endCxn id="11" idx="2"/>
              </p:cNvCxnSpPr>
              <p:nvPr/>
            </p:nvCxnSpPr>
            <p:spPr>
              <a:xfrm>
                <a:off x="2305622" y="3864834"/>
                <a:ext cx="784448" cy="3929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85264" y="4186732"/>
            <a:ext cx="1584176" cy="936104"/>
            <a:chOff x="6228184" y="1628800"/>
            <a:chExt cx="1584176" cy="936104"/>
          </a:xfrm>
        </p:grpSpPr>
        <p:grpSp>
          <p:nvGrpSpPr>
            <p:cNvPr id="21" name="组合 20"/>
            <p:cNvGrpSpPr/>
            <p:nvPr/>
          </p:nvGrpSpPr>
          <p:grpSpPr>
            <a:xfrm>
              <a:off x="6372200" y="1700808"/>
              <a:ext cx="817131" cy="789329"/>
              <a:chOff x="916631" y="2852936"/>
              <a:chExt cx="1460999" cy="149573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>
                <a:stCxn id="27" idx="5"/>
                <a:endCxn id="28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7" idx="0"/>
                <a:endCxn id="26" idx="4"/>
              </p:cNvCxnSpPr>
              <p:nvPr/>
            </p:nvCxnSpPr>
            <p:spPr>
              <a:xfrm flipH="1" flipV="1">
                <a:off x="2009206" y="2996952"/>
                <a:ext cx="72008" cy="643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3" idx="5"/>
                <a:endCxn id="25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>
                <a:stCxn id="25" idx="0"/>
                <a:endCxn id="27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6"/>
                <a:endCxn id="24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86788" y="4169829"/>
            <a:ext cx="1584176" cy="936104"/>
            <a:chOff x="6228184" y="1628800"/>
            <a:chExt cx="1584176" cy="936104"/>
          </a:xfrm>
        </p:grpSpPr>
        <p:sp>
          <p:nvSpPr>
            <p:cNvPr id="35" name="椭圆 34"/>
            <p:cNvSpPr/>
            <p:nvPr/>
          </p:nvSpPr>
          <p:spPr>
            <a:xfrm>
              <a:off x="7587805" y="2404184"/>
              <a:ext cx="80548" cy="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60831" y="5345444"/>
            <a:ext cx="1584176" cy="936104"/>
            <a:chOff x="6228184" y="1628800"/>
            <a:chExt cx="1584176" cy="936104"/>
          </a:xfrm>
        </p:grpSpPr>
        <p:grpSp>
          <p:nvGrpSpPr>
            <p:cNvPr id="38" name="组合 37"/>
            <p:cNvGrpSpPr/>
            <p:nvPr/>
          </p:nvGrpSpPr>
          <p:grpSpPr>
            <a:xfrm>
              <a:off x="6943000" y="1700809"/>
              <a:ext cx="246332" cy="507128"/>
              <a:chOff x="1937198" y="2852936"/>
              <a:chExt cx="440432" cy="96098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41" idx="6"/>
                <a:endCxn id="40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62355" y="5328541"/>
            <a:ext cx="1584176" cy="936104"/>
            <a:chOff x="6228184" y="1628800"/>
            <a:chExt cx="1584176" cy="936104"/>
          </a:xfrm>
        </p:grpSpPr>
        <p:sp>
          <p:nvSpPr>
            <p:cNvPr id="45" name="椭圆 44"/>
            <p:cNvSpPr/>
            <p:nvPr/>
          </p:nvSpPr>
          <p:spPr>
            <a:xfrm>
              <a:off x="7587805" y="2404184"/>
              <a:ext cx="80548" cy="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01330" y="5353969"/>
            <a:ext cx="1584176" cy="936104"/>
            <a:chOff x="6228184" y="1628800"/>
            <a:chExt cx="1584176" cy="936104"/>
          </a:xfrm>
        </p:grpSpPr>
        <p:grpSp>
          <p:nvGrpSpPr>
            <p:cNvPr id="48" name="组合 47"/>
            <p:cNvGrpSpPr/>
            <p:nvPr/>
          </p:nvGrpSpPr>
          <p:grpSpPr>
            <a:xfrm>
              <a:off x="6372200" y="2116383"/>
              <a:ext cx="776857" cy="373756"/>
              <a:chOff x="916631" y="3640426"/>
              <a:chExt cx="1388991" cy="70824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>
                <a:stCxn id="52" idx="5"/>
                <a:endCxn id="53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>
                <a:stCxn id="50" idx="5"/>
                <a:endCxn id="51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>
                <a:stCxn id="51" idx="0"/>
                <a:endCxn id="52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矩形 48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箭头连接符 56"/>
          <p:cNvCxnSpPr/>
          <p:nvPr/>
        </p:nvCxnSpPr>
        <p:spPr>
          <a:xfrm flipH="1">
            <a:off x="5332354" y="3933056"/>
            <a:ext cx="416485" cy="25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6288307" y="3918554"/>
            <a:ext cx="443933" cy="24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7440662" y="5095318"/>
            <a:ext cx="443933" cy="247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5396064" y="5122836"/>
            <a:ext cx="452612" cy="21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4420114" y="5122836"/>
            <a:ext cx="412306" cy="25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3501330" y="3215625"/>
            <a:ext cx="12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0</a:t>
            </a:r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3069282" y="4437112"/>
            <a:ext cx="12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1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2468102" y="5360798"/>
            <a:ext cx="12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2</a:t>
            </a:r>
            <a:endParaRPr lang="zh-CN" altLang="en-US" dirty="0"/>
          </a:p>
        </p:txBody>
      </p:sp>
      <p:grpSp>
        <p:nvGrpSpPr>
          <p:cNvPr id="65" name="组合 64"/>
          <p:cNvGrpSpPr/>
          <p:nvPr/>
        </p:nvGrpSpPr>
        <p:grpSpPr>
          <a:xfrm>
            <a:off x="451602" y="4258740"/>
            <a:ext cx="1584176" cy="936104"/>
            <a:chOff x="6228184" y="1628800"/>
            <a:chExt cx="1584176" cy="936104"/>
          </a:xfrm>
        </p:grpSpPr>
        <p:grpSp>
          <p:nvGrpSpPr>
            <p:cNvPr id="66" name="组合 65"/>
            <p:cNvGrpSpPr/>
            <p:nvPr/>
          </p:nvGrpSpPr>
          <p:grpSpPr>
            <a:xfrm>
              <a:off x="6372200" y="1731172"/>
              <a:ext cx="1296144" cy="749005"/>
              <a:chOff x="916631" y="2910480"/>
              <a:chExt cx="2317455" cy="1419330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217340" y="2910480"/>
                <a:ext cx="144017" cy="14401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90070" y="418579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486578" y="3658738"/>
            <a:ext cx="171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realization</a:t>
            </a:r>
            <a:endParaRPr lang="zh-CN" altLang="en-US" dirty="0"/>
          </a:p>
        </p:txBody>
      </p:sp>
      <p:sp>
        <p:nvSpPr>
          <p:cNvPr id="82" name="文本框 81"/>
          <p:cNvSpPr txBox="1"/>
          <p:nvPr/>
        </p:nvSpPr>
        <p:spPr>
          <a:xfrm>
            <a:off x="616807" y="5342706"/>
            <a:ext cx="14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Y=2 for this realization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52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HPF to decompose the space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2924944"/>
                <a:ext cx="7772400" cy="30948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We need two things:</a:t>
                </a:r>
              </a:p>
              <a:p>
                <a:r>
                  <a:rPr lang="en-US" altLang="zh-CN" dirty="0" smtClean="0"/>
                  <a:t>We can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efficiently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Cp</m:t>
                    </m:r>
                    <m:r>
                      <a:rPr lang="en-US" altLang="zh-CN" sz="2400" i="1">
                        <a:latin typeface="Cambria Math"/>
                      </a:rPr>
                      <m:t>∣</m:t>
                    </m:r>
                    <m:r>
                      <a:rPr lang="en-US" altLang="zh-CN" sz="2400" i="1">
                        <a:latin typeface="Cambria Math"/>
                      </a:rPr>
                      <m:t>𝑌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is nice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(and we can sample from)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2924944"/>
                <a:ext cx="7772400" cy="3094856"/>
              </a:xfrm>
              <a:blipFill rotWithShape="0">
                <a:blip r:embed="rId2"/>
                <a:stretch>
                  <a:fillRect l="-1412" t="-1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88387" y="1556792"/>
                <a:ext cx="562442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Cp</m:t>
                          </m:r>
                        </m:e>
                      </m:d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800" b="1">
                              <a:latin typeface="Cambria Math"/>
                            </a:rPr>
                            <m:t>𝐄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Cp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∣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𝑌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87" y="1556792"/>
                <a:ext cx="5624425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5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Niceness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205908" y="1772816"/>
                <a:ext cx="7772400" cy="4572000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Cp</m:t>
                    </m:r>
                    <m:r>
                      <a:rPr lang="en-US" altLang="zh-CN" sz="2400" i="1">
                        <a:latin typeface="Cambria Math"/>
                      </a:rPr>
                      <m:t>∣</m:t>
                    </m:r>
                    <m:r>
                      <a:rPr lang="en-US" altLang="zh-CN" sz="2400" i="1">
                        <a:latin typeface="Cambria Math"/>
                      </a:rPr>
                      <m:t>𝑌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is nice </a:t>
                </a:r>
                <a:endParaRPr lang="en-US" altLang="zh-CN" dirty="0" smtClean="0"/>
              </a:p>
              <a:p>
                <a:r>
                  <a:rPr lang="en-US" altLang="zh-CN" i="1" dirty="0" smtClean="0"/>
                  <a:t>Y</a:t>
                </a:r>
                <a:r>
                  <a:rPr lang="en-US" altLang="zh-CN" dirty="0"/>
                  <a:t>: the smallest </a:t>
                </a:r>
                <a:r>
                  <a:rPr lang="en-US" altLang="zh-CN" i="1" dirty="0" err="1"/>
                  <a:t>i</a:t>
                </a:r>
                <a:r>
                  <a:rPr lang="en-US" altLang="zh-CN" dirty="0"/>
                  <a:t> such that each group in level </a:t>
                </a:r>
                <a:r>
                  <a:rPr lang="en-US" altLang="zh-CN" i="1" dirty="0" err="1"/>
                  <a:t>i</a:t>
                </a:r>
                <a:r>
                  <a:rPr lang="en-US" altLang="zh-CN" dirty="0"/>
                  <a:t> contains at most one realized </a:t>
                </a:r>
                <a:r>
                  <a:rPr lang="en-US" altLang="zh-CN" dirty="0" smtClean="0"/>
                  <a:t>point</a:t>
                </a:r>
              </a:p>
              <a:p>
                <a:endParaRPr lang="en-US" altLang="zh-CN" dirty="0"/>
              </a:p>
              <a:p>
                <a:r>
                  <a:rPr lang="en-US" altLang="zh-CN" b="0" dirty="0" smtClean="0"/>
                  <a:t>Key: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Cp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  <a:p>
                <a:endParaRPr lang="zh-CN" altLang="en-US" dirty="0">
                  <a:solidFill>
                    <a:srgbClr val="0070C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205908" y="1772816"/>
                <a:ext cx="7772400" cy="4572000"/>
              </a:xfrm>
              <a:blipFill rotWithShape="0">
                <a:blip r:embed="rId2"/>
                <a:stretch>
                  <a:fillRect l="-784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010408" y="5013175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40291" y="5013175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51832" y="5100697"/>
            <a:ext cx="80552" cy="7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3848" y="5013176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10051" y="5024046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123412" y="5317252"/>
            <a:ext cx="80552" cy="794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65087" y="5013175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75568" y="5240721"/>
            <a:ext cx="80552" cy="794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323212" y="5100697"/>
            <a:ext cx="80552" cy="7943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467656" y="5172705"/>
            <a:ext cx="80552" cy="794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85159" y="4378819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15042" y="4378819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726583" y="4466341"/>
            <a:ext cx="80552" cy="7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78599" y="4378820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98163" y="4682896"/>
            <a:ext cx="80552" cy="794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339838" y="4378819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997963" y="4466341"/>
            <a:ext cx="80552" cy="7943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142407" y="4538349"/>
            <a:ext cx="80552" cy="794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17" idx="2"/>
            <a:endCxn id="8" idx="0"/>
          </p:cNvCxnSpPr>
          <p:nvPr/>
        </p:nvCxnSpPr>
        <p:spPr>
          <a:xfrm flipH="1">
            <a:off x="2735300" y="4817318"/>
            <a:ext cx="468548" cy="206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7" idx="2"/>
            <a:endCxn id="7" idx="0"/>
          </p:cNvCxnSpPr>
          <p:nvPr/>
        </p:nvCxnSpPr>
        <p:spPr>
          <a:xfrm>
            <a:off x="3203848" y="4817318"/>
            <a:ext cx="325249" cy="19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995936" y="4797152"/>
            <a:ext cx="325249" cy="21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932040" y="4797152"/>
            <a:ext cx="325249" cy="19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52120" y="4797152"/>
            <a:ext cx="325249" cy="19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225758" y="4365104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657806" y="5006726"/>
            <a:ext cx="650498" cy="43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6588224" y="4797152"/>
            <a:ext cx="325249" cy="19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3347864" y="4653136"/>
            <a:ext cx="80552" cy="794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185320" y="566124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Only realized points are shown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205908" y="4378819"/>
            <a:ext cx="1204143" cy="38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i-1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1205907" y="5024046"/>
            <a:ext cx="1204143" cy="38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Level </a:t>
            </a:r>
            <a:r>
              <a:rPr lang="en-US" altLang="zh-CN" dirty="0" err="1" smtClean="0"/>
              <a:t>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9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Computing 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[Y=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can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efficiently</a:t>
                </a:r>
              </a:p>
              <a:p>
                <a:r>
                  <a:rPr lang="en-US" altLang="zh-CN" dirty="0" smtClean="0"/>
                  <a:t>Can be reduced to the permanent approximation problem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FPRAS to </a:t>
                </a:r>
                <a:r>
                  <a:rPr lang="en-US" altLang="zh-CN" dirty="0" err="1" smtClean="0"/>
                  <a:t>approx</a:t>
                </a:r>
                <a:r>
                  <a:rPr lang="en-US" altLang="zh-CN" dirty="0" smtClean="0"/>
                  <a:t> Per(M) by </a:t>
                </a:r>
                <a:r>
                  <a:rPr lang="en-US" altLang="zh-CN" dirty="0" err="1" smtClean="0"/>
                  <a:t>Jerrum</a:t>
                </a:r>
                <a:r>
                  <a:rPr lang="en-US" altLang="zh-CN" dirty="0"/>
                  <a:t>, Sinclair, and </a:t>
                </a:r>
                <a:r>
                  <a:rPr lang="en-US" altLang="zh-CN" dirty="0" err="1" smtClean="0"/>
                  <a:t>Vigoda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564904"/>
            <a:ext cx="3219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Computing 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[Y=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Can be reduced to the permanent approximation problem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Consider a slightly simpler problem:</a:t>
            </a:r>
          </a:p>
          <a:p>
            <a:pPr marL="0" indent="0">
              <a:buNone/>
            </a:pPr>
            <a:r>
              <a:rPr lang="en-US" altLang="zh-CN" dirty="0"/>
              <a:t>	C</a:t>
            </a:r>
            <a:r>
              <a:rPr lang="en-US" altLang="zh-CN" dirty="0" smtClean="0"/>
              <a:t>ompute 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[each group gets at most 1 </a:t>
            </a:r>
            <a:r>
              <a:rPr lang="en-US" altLang="zh-CN" dirty="0" err="1" smtClean="0"/>
              <a:t>pt</a:t>
            </a:r>
            <a:r>
              <a:rPr lang="en-US" altLang="zh-CN" dirty="0" smtClean="0"/>
              <a:t>]=Per(M)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44" y="1848951"/>
            <a:ext cx="3219450" cy="8572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220072" y="4256952"/>
            <a:ext cx="1584176" cy="936104"/>
            <a:chOff x="6228184" y="1628800"/>
            <a:chExt cx="1584176" cy="936104"/>
          </a:xfrm>
        </p:grpSpPr>
        <p:grpSp>
          <p:nvGrpSpPr>
            <p:cNvPr id="6" name="组合 5"/>
            <p:cNvGrpSpPr/>
            <p:nvPr/>
          </p:nvGrpSpPr>
          <p:grpSpPr>
            <a:xfrm>
              <a:off x="6943000" y="1700809"/>
              <a:ext cx="246332" cy="507128"/>
              <a:chOff x="1937198" y="2852936"/>
              <a:chExt cx="440432" cy="96098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9" idx="6"/>
                <a:endCxn id="8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21596" y="4240049"/>
            <a:ext cx="1584176" cy="936104"/>
            <a:chOff x="6228184" y="1628800"/>
            <a:chExt cx="1584176" cy="936104"/>
          </a:xfrm>
        </p:grpSpPr>
        <p:sp>
          <p:nvSpPr>
            <p:cNvPr id="13" name="椭圆 12"/>
            <p:cNvSpPr/>
            <p:nvPr/>
          </p:nvSpPr>
          <p:spPr>
            <a:xfrm>
              <a:off x="7587805" y="2404184"/>
              <a:ext cx="80548" cy="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60571" y="4265477"/>
            <a:ext cx="1584176" cy="936104"/>
            <a:chOff x="6228184" y="1628800"/>
            <a:chExt cx="1584176" cy="936104"/>
          </a:xfrm>
        </p:grpSpPr>
        <p:grpSp>
          <p:nvGrpSpPr>
            <p:cNvPr id="16" name="组合 15"/>
            <p:cNvGrpSpPr/>
            <p:nvPr/>
          </p:nvGrpSpPr>
          <p:grpSpPr>
            <a:xfrm>
              <a:off x="6372200" y="2116383"/>
              <a:ext cx="776857" cy="373756"/>
              <a:chOff x="916631" y="3640426"/>
              <a:chExt cx="1388991" cy="70824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直接连接符 21"/>
              <p:cNvCxnSpPr>
                <a:stCxn id="20" idx="5"/>
                <a:endCxn id="21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18" idx="5"/>
                <a:endCxn id="19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19" idx="0"/>
                <a:endCxn id="20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5004048" y="6161312"/>
            <a:ext cx="80548" cy="7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859604" y="6165304"/>
            <a:ext cx="80548" cy="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660232" y="6161312"/>
            <a:ext cx="80548" cy="7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endCxn id="25" idx="1"/>
          </p:cNvCxnSpPr>
          <p:nvPr/>
        </p:nvCxnSpPr>
        <p:spPr>
          <a:xfrm>
            <a:off x="4355976" y="5201581"/>
            <a:ext cx="659868" cy="970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314074" y="5176153"/>
            <a:ext cx="1565866" cy="1023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7" idx="2"/>
          </p:cNvCxnSpPr>
          <p:nvPr/>
        </p:nvCxnSpPr>
        <p:spPr>
          <a:xfrm flipH="1">
            <a:off x="5879940" y="5193056"/>
            <a:ext cx="132220" cy="100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4" idx="2"/>
            <a:endCxn id="26" idx="6"/>
          </p:cNvCxnSpPr>
          <p:nvPr/>
        </p:nvCxnSpPr>
        <p:spPr>
          <a:xfrm flipH="1">
            <a:off x="5940152" y="5176153"/>
            <a:ext cx="1873532" cy="10271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345115" y="5188746"/>
            <a:ext cx="2326913" cy="983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7" idx="2"/>
            <a:endCxn id="27" idx="0"/>
          </p:cNvCxnSpPr>
          <p:nvPr/>
        </p:nvCxnSpPr>
        <p:spPr>
          <a:xfrm>
            <a:off x="6012160" y="5193056"/>
            <a:ext cx="688346" cy="9682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360571" y="6381328"/>
            <a:ext cx="538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matching: each group gets at most 1 realized </a:t>
            </a:r>
            <a:r>
              <a:rPr lang="en-US" altLang="zh-CN" dirty="0" err="1" smtClean="0"/>
              <a:t>pt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07504" y="5015433"/>
            <a:ext cx="80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M=</a:t>
            </a:r>
            <a:endParaRPr lang="zh-CN" altLang="en-US" dirty="0"/>
          </a:p>
        </p:txBody>
      </p:sp>
      <p:sp>
        <p:nvSpPr>
          <p:cNvPr id="31" name="双括号 30"/>
          <p:cNvSpPr/>
          <p:nvPr/>
        </p:nvSpPr>
        <p:spPr>
          <a:xfrm>
            <a:off x="812623" y="4516767"/>
            <a:ext cx="1944216" cy="1366664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03020" y="4653136"/>
            <a:ext cx="80548" cy="7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03020" y="5157192"/>
            <a:ext cx="80548" cy="7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11560" y="5657256"/>
            <a:ext cx="80548" cy="7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899592" y="4064035"/>
            <a:ext cx="504056" cy="373077"/>
            <a:chOff x="6228184" y="1628800"/>
            <a:chExt cx="1584176" cy="936104"/>
          </a:xfrm>
        </p:grpSpPr>
        <p:grpSp>
          <p:nvGrpSpPr>
            <p:cNvPr id="45" name="组合 44"/>
            <p:cNvGrpSpPr/>
            <p:nvPr/>
          </p:nvGrpSpPr>
          <p:grpSpPr>
            <a:xfrm>
              <a:off x="6372200" y="2116383"/>
              <a:ext cx="776857" cy="373756"/>
              <a:chOff x="916631" y="3640426"/>
              <a:chExt cx="1388991" cy="70824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916631" y="3648810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712208" y="4204658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009206" y="364042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161606" y="379282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直接连接符 50"/>
              <p:cNvCxnSpPr>
                <a:stCxn id="49" idx="5"/>
                <a:endCxn id="50" idx="1"/>
              </p:cNvCxnSpPr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7" idx="5"/>
                <a:endCxn id="48" idx="1"/>
              </p:cNvCxnSpPr>
              <p:nvPr/>
            </p:nvCxnSpPr>
            <p:spPr>
              <a:xfrm>
                <a:off x="1039556" y="3771735"/>
                <a:ext cx="693743" cy="454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>
                <a:stCxn id="48" idx="0"/>
                <a:endCxn id="49" idx="3"/>
              </p:cNvCxnSpPr>
              <p:nvPr/>
            </p:nvCxnSpPr>
            <p:spPr>
              <a:xfrm flipV="1">
                <a:off x="1784216" y="3763351"/>
                <a:ext cx="246081" cy="441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33391" y="4077072"/>
            <a:ext cx="518329" cy="350570"/>
            <a:chOff x="6228184" y="1628800"/>
            <a:chExt cx="1584176" cy="936104"/>
          </a:xfrm>
        </p:grpSpPr>
        <p:grpSp>
          <p:nvGrpSpPr>
            <p:cNvPr id="55" name="组合 54"/>
            <p:cNvGrpSpPr/>
            <p:nvPr/>
          </p:nvGrpSpPr>
          <p:grpSpPr>
            <a:xfrm>
              <a:off x="6943000" y="1700809"/>
              <a:ext cx="246332" cy="507128"/>
              <a:chOff x="1937198" y="2852936"/>
              <a:chExt cx="440432" cy="960981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233614" y="2924944"/>
                <a:ext cx="144016" cy="144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937198" y="285293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2132131" y="3763351"/>
                <a:ext cx="50566" cy="50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>
                <a:stCxn id="58" idx="6"/>
                <a:endCxn id="57" idx="1"/>
              </p:cNvCxnSpPr>
              <p:nvPr/>
            </p:nvCxnSpPr>
            <p:spPr>
              <a:xfrm>
                <a:off x="2081214" y="2924944"/>
                <a:ext cx="173491" cy="21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矩形 55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157150" y="4077072"/>
            <a:ext cx="470634" cy="360040"/>
            <a:chOff x="6228184" y="1628800"/>
            <a:chExt cx="1584176" cy="936104"/>
          </a:xfrm>
        </p:grpSpPr>
        <p:sp>
          <p:nvSpPr>
            <p:cNvPr id="62" name="椭圆 61"/>
            <p:cNvSpPr/>
            <p:nvPr/>
          </p:nvSpPr>
          <p:spPr>
            <a:xfrm>
              <a:off x="7587805" y="2404184"/>
              <a:ext cx="80548" cy="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6228184" y="1628800"/>
              <a:ext cx="1584176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83925"/>
              </p:ext>
            </p:extLst>
          </p:nvPr>
        </p:nvGraphicFramePr>
        <p:xfrm>
          <a:off x="879592" y="4624508"/>
          <a:ext cx="1779096" cy="1108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032"/>
                <a:gridCol w="593032"/>
                <a:gridCol w="593032"/>
              </a:tblGrid>
              <a:tr h="36958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CN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58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58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</a:t>
                      </a:r>
                      <a:endParaRPr lang="zh-CN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4380479" y="5657256"/>
            <a:ext cx="346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1</a:t>
            </a:r>
            <a:endParaRPr lang="zh-CN" altLang="en-US" sz="1100" dirty="0"/>
          </a:p>
        </p:txBody>
      </p:sp>
      <p:sp>
        <p:nvSpPr>
          <p:cNvPr id="64" name="文本框 63"/>
          <p:cNvSpPr txBox="1"/>
          <p:nvPr/>
        </p:nvSpPr>
        <p:spPr>
          <a:xfrm>
            <a:off x="5076056" y="5661248"/>
            <a:ext cx="446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0.7</a:t>
            </a:r>
            <a:endParaRPr lang="zh-CN" altLang="en-US" sz="1050" dirty="0"/>
          </a:p>
        </p:txBody>
      </p:sp>
      <p:sp>
        <p:nvSpPr>
          <p:cNvPr id="65" name="文本框 64"/>
          <p:cNvSpPr txBox="1"/>
          <p:nvPr/>
        </p:nvSpPr>
        <p:spPr>
          <a:xfrm>
            <a:off x="5782162" y="5589240"/>
            <a:ext cx="446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0.2</a:t>
            </a:r>
            <a:endParaRPr lang="zh-CN" altLang="en-US" sz="1050" dirty="0"/>
          </a:p>
        </p:txBody>
      </p:sp>
      <p:sp>
        <p:nvSpPr>
          <p:cNvPr id="66" name="文本框 65"/>
          <p:cNvSpPr txBox="1"/>
          <p:nvPr/>
        </p:nvSpPr>
        <p:spPr>
          <a:xfrm>
            <a:off x="5364088" y="5517232"/>
            <a:ext cx="446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0.4</a:t>
            </a:r>
            <a:endParaRPr lang="zh-CN" altLang="en-US" sz="1050" dirty="0"/>
          </a:p>
        </p:txBody>
      </p:sp>
      <p:sp>
        <p:nvSpPr>
          <p:cNvPr id="67" name="文本框 66"/>
          <p:cNvSpPr txBox="1"/>
          <p:nvPr/>
        </p:nvSpPr>
        <p:spPr>
          <a:xfrm>
            <a:off x="6804248" y="5589240"/>
            <a:ext cx="446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0.1</a:t>
            </a:r>
            <a:endParaRPr lang="zh-CN" altLang="en-US" sz="1050" dirty="0"/>
          </a:p>
        </p:txBody>
      </p:sp>
      <p:sp>
        <p:nvSpPr>
          <p:cNvPr id="68" name="文本框 67"/>
          <p:cNvSpPr txBox="1"/>
          <p:nvPr/>
        </p:nvSpPr>
        <p:spPr>
          <a:xfrm>
            <a:off x="6300192" y="5517232"/>
            <a:ext cx="446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0.6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926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Stochastic Combinatorial Optimization: The </a:t>
            </a:r>
            <a:r>
              <a:rPr lang="en-US" altLang="zh-CN" sz="2800" dirty="0">
                <a:solidFill>
                  <a:srgbClr val="FF0000"/>
                </a:solidFill>
              </a:rPr>
              <a:t>Poisson Approximation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Technique</a:t>
            </a:r>
          </a:p>
          <a:p>
            <a:r>
              <a:rPr lang="en-US" altLang="zh-CN" sz="2800" dirty="0"/>
              <a:t>Expected Utility Maximization: The Fourier Decomposition Technique</a:t>
            </a: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6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Techniques</a:t>
            </a:r>
            <a:endParaRPr lang="zh-CN" altLang="en-US" dirty="0"/>
          </a:p>
        </p:txBody>
      </p:sp>
      <p:sp>
        <p:nvSpPr>
          <p:cNvPr id="4" name="内容占位符 3"/>
          <p:cNvSpPr txBox="1">
            <a:spLocks noGrp="1"/>
          </p:cNvSpPr>
          <p:nvPr>
            <p:ph sz="quarter" idx="1"/>
          </p:nvPr>
        </p:nvSpPr>
        <p:spPr>
          <a:xfrm>
            <a:off x="914400" y="1268760"/>
            <a:ext cx="83381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 common challenge: </a:t>
            </a:r>
            <a:r>
              <a:rPr lang="en-US" altLang="zh-CN" dirty="0" smtClean="0">
                <a:latin typeface="+mn-lt"/>
              </a:rPr>
              <a:t>How to deal with/ optimize on the distribution of the sum of several random variables.</a:t>
            </a:r>
          </a:p>
          <a:p>
            <a:pPr lvl="1"/>
            <a:r>
              <a:rPr lang="en-US" altLang="zh-CN" dirty="0" smtClean="0"/>
              <a:t>More often seen in the risk-aware setting (linearity of expectation does not help)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Previous techniques: 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pecial distributions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Nikolova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Kelner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Brand,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Mitzenmacher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ESA’06] [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Goel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Indyk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FOCS’99] [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Goyal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Ravi. ORL09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 …..</a:t>
            </a:r>
          </a:p>
          <a:p>
            <a:pPr lvl="1"/>
            <a:r>
              <a:rPr lang="en-US" altLang="zh-CN" dirty="0" smtClean="0"/>
              <a:t>Effective bandwidth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[Kleinberg,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Rabani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Tardos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STOC’97]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zh-CN" dirty="0" smtClean="0">
                <a:latin typeface="+mn-lt"/>
              </a:rPr>
              <a:t>LP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[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Dean,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Goemans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Vondrak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FOCS’04] ….. </a:t>
            </a:r>
          </a:p>
          <a:p>
            <a:pPr lvl="1"/>
            <a:r>
              <a:rPr lang="en-US" altLang="zh-CN" dirty="0" smtClean="0">
                <a:latin typeface="+mn-lt"/>
              </a:rPr>
              <a:t>Discretization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[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Bhalgat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Goel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Khanna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SODA’11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]</a:t>
            </a:r>
          </a:p>
          <a:p>
            <a:pPr lvl="1"/>
            <a:r>
              <a:rPr lang="en-US" altLang="zh-CN" dirty="0"/>
              <a:t>Characteristic Function + Fourier Series </a:t>
            </a:r>
            <a:r>
              <a:rPr lang="en-US" altLang="zh-CN" dirty="0" smtClean="0"/>
              <a:t>Decomposition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[L, </a:t>
            </a:r>
            <a:r>
              <a:rPr lang="en-US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Deshpande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FOCS’11]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Today: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Poisson Approximation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[L, Yuan STOC’13]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Threshold Probability Maximization</a:t>
            </a:r>
            <a:endParaRPr lang="zh-CN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 smtClean="0"/>
              <a:t>Deterministic version:</a:t>
            </a:r>
          </a:p>
          <a:p>
            <a:pPr lvl="1" eaLnBrk="1" hangingPunct="1"/>
            <a:r>
              <a:rPr lang="en-US" altLang="zh-CN" sz="2200" dirty="0" smtClean="0"/>
              <a:t>A set of element {</a:t>
            </a:r>
            <a:r>
              <a:rPr lang="en-US" altLang="zh-CN" sz="2200" i="1" dirty="0" err="1" smtClean="0"/>
              <a:t>e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smtClean="0"/>
              <a:t>}, each associated with a weight </a:t>
            </a:r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endParaRPr lang="en-US" altLang="zh-CN" sz="2200" i="1" baseline="-25000" dirty="0" smtClean="0"/>
          </a:p>
          <a:p>
            <a:pPr lvl="1" eaLnBrk="1" hangingPunct="1"/>
            <a:r>
              <a:rPr lang="en-US" altLang="zh-CN" sz="2200" dirty="0" smtClean="0"/>
              <a:t>A solution </a:t>
            </a:r>
            <a:r>
              <a:rPr lang="en-US" altLang="zh-CN" sz="2200" i="1" dirty="0" smtClean="0"/>
              <a:t>S</a:t>
            </a:r>
            <a:r>
              <a:rPr lang="en-US" altLang="zh-CN" sz="2200" dirty="0" smtClean="0"/>
              <a:t> is a subset of elements (that satisfies some property)</a:t>
            </a:r>
          </a:p>
          <a:p>
            <a:pPr lvl="1" eaLnBrk="1" hangingPunct="1"/>
            <a:r>
              <a:rPr lang="en-US" altLang="zh-CN" sz="2200" b="1" dirty="0" smtClean="0"/>
              <a:t>Goal: </a:t>
            </a:r>
            <a:r>
              <a:rPr lang="en-US" altLang="zh-CN" sz="2200" dirty="0" smtClean="0"/>
              <a:t>Find a solution </a:t>
            </a:r>
            <a:r>
              <a:rPr lang="en-US" altLang="zh-CN" sz="2200" i="1" dirty="0" smtClean="0"/>
              <a:t>S</a:t>
            </a:r>
            <a:r>
              <a:rPr lang="en-US" altLang="zh-CN" sz="2200" dirty="0" smtClean="0"/>
              <a:t> such that the total weight of the solution </a:t>
            </a:r>
            <a:r>
              <a:rPr lang="en-US" altLang="zh-CN" sz="2200" i="1" dirty="0" err="1" smtClean="0"/>
              <a:t>w(S</a:t>
            </a:r>
            <a:r>
              <a:rPr lang="en-US" altLang="zh-CN" sz="2200" i="1" dirty="0" smtClean="0"/>
              <a:t>)=</a:t>
            </a:r>
            <a:r>
              <a:rPr lang="el-GR" altLang="zh-CN" sz="2200" i="1" dirty="0" smtClean="0"/>
              <a:t>Σ</a:t>
            </a:r>
            <a:r>
              <a:rPr lang="en-US" altLang="zh-CN" sz="2200" i="1" baseline="-25000" dirty="0" err="1" smtClean="0"/>
              <a:t>i</a:t>
            </a:r>
            <a:r>
              <a:rPr lang="az-Cyrl-AZ" altLang="zh-CN" sz="2200" i="1" baseline="-25000" dirty="0" smtClean="0"/>
              <a:t>є</a:t>
            </a:r>
            <a:r>
              <a:rPr lang="en-US" altLang="zh-CN" sz="2200" i="1" baseline="-25000" dirty="0" err="1" smtClean="0"/>
              <a:t>S</a:t>
            </a:r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smtClean="0"/>
              <a:t> is minimized</a:t>
            </a:r>
          </a:p>
          <a:p>
            <a:pPr lvl="1" eaLnBrk="1" hangingPunct="1"/>
            <a:r>
              <a:rPr lang="en-US" altLang="zh-CN" sz="2200" dirty="0" smtClean="0">
                <a:solidFill>
                  <a:srgbClr val="006600"/>
                </a:solidFill>
              </a:rPr>
              <a:t>E.g. shortest path, minimal spanning tree, top-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k</a:t>
            </a:r>
            <a:r>
              <a:rPr lang="en-US" altLang="zh-CN" sz="2200" dirty="0" smtClean="0">
                <a:solidFill>
                  <a:srgbClr val="006600"/>
                </a:solidFill>
              </a:rPr>
              <a:t> query, 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matroid</a:t>
            </a:r>
            <a:r>
              <a:rPr lang="en-US" altLang="zh-CN" sz="2200" dirty="0" smtClean="0">
                <a:solidFill>
                  <a:srgbClr val="006600"/>
                </a:solidFill>
              </a:rPr>
              <a:t> base</a:t>
            </a:r>
          </a:p>
          <a:p>
            <a:pPr lvl="1" eaLnBrk="1" hangingPunct="1"/>
            <a:endParaRPr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21690086"/>
      </p:ext>
    </p:extLst>
  </p:cSld>
  <p:clrMapOvr>
    <a:masterClrMapping/>
  </p:clrMapOvr>
  <p:transition advClick="0" advTm="7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 smtClean="0"/>
              <a:t>Expected Utility Maximization: The Fourier Decomposition Technique</a:t>
            </a:r>
          </a:p>
          <a:p>
            <a:r>
              <a:rPr lang="en-US" altLang="zh-CN" sz="2800" dirty="0" smtClean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3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25896" y="1593304"/>
                <a:ext cx="8610600" cy="45720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sz="2400" dirty="0" smtClean="0"/>
                  <a:t>Deterministic version:</a:t>
                </a:r>
              </a:p>
              <a:p>
                <a:pPr lvl="1" eaLnBrk="1" hangingPunct="1"/>
                <a:r>
                  <a:rPr lang="en-US" altLang="zh-CN" sz="2200" dirty="0" smtClean="0"/>
                  <a:t>A set of element {</a:t>
                </a:r>
                <a:r>
                  <a:rPr lang="en-US" altLang="zh-CN" sz="2200" i="1" dirty="0" err="1" smtClean="0"/>
                  <a:t>e</a:t>
                </a:r>
                <a:r>
                  <a:rPr lang="en-US" altLang="zh-CN" sz="2200" i="1" baseline="-25000" dirty="0" err="1" smtClean="0"/>
                  <a:t>i</a:t>
                </a:r>
                <a:r>
                  <a:rPr lang="en-US" altLang="zh-CN" sz="2200" dirty="0" smtClean="0"/>
                  <a:t>}, each associated with a weight </a:t>
                </a:r>
                <a:r>
                  <a:rPr lang="en-US" altLang="zh-CN" sz="2200" i="1" dirty="0" err="1" smtClean="0"/>
                  <a:t>w</a:t>
                </a:r>
                <a:r>
                  <a:rPr lang="en-US" altLang="zh-CN" sz="2200" i="1" baseline="-25000" dirty="0" err="1" smtClean="0"/>
                  <a:t>i</a:t>
                </a:r>
                <a:endParaRPr lang="en-US" altLang="zh-CN" sz="2200" i="1" baseline="-25000" dirty="0" smtClean="0"/>
              </a:p>
              <a:p>
                <a:pPr lvl="1" eaLnBrk="1" hangingPunct="1"/>
                <a:r>
                  <a:rPr lang="en-US" altLang="zh-CN" sz="2200" dirty="0" smtClean="0"/>
                  <a:t>A solution </a:t>
                </a:r>
                <a:r>
                  <a:rPr lang="en-US" altLang="zh-CN" sz="2200" i="1" dirty="0" smtClean="0"/>
                  <a:t>S</a:t>
                </a:r>
                <a:r>
                  <a:rPr lang="en-US" altLang="zh-CN" sz="2200" dirty="0" smtClean="0"/>
                  <a:t> is a subset of elements (that satisfies some property)</a:t>
                </a:r>
              </a:p>
              <a:p>
                <a:pPr lvl="1" eaLnBrk="1" hangingPunct="1"/>
                <a:r>
                  <a:rPr lang="en-US" altLang="zh-CN" sz="2200" b="1" dirty="0" smtClean="0"/>
                  <a:t>Goal: </a:t>
                </a:r>
                <a:r>
                  <a:rPr lang="en-US" altLang="zh-CN" sz="2200" dirty="0" smtClean="0"/>
                  <a:t>Find a solution </a:t>
                </a:r>
                <a:r>
                  <a:rPr lang="en-US" altLang="zh-CN" sz="2200" i="1" dirty="0" smtClean="0"/>
                  <a:t>S</a:t>
                </a:r>
                <a:r>
                  <a:rPr lang="en-US" altLang="zh-CN" sz="2200" dirty="0" smtClean="0"/>
                  <a:t> such that the total weight of the solution </a:t>
                </a:r>
                <a:r>
                  <a:rPr lang="en-US" altLang="zh-CN" sz="2200" i="1" dirty="0" err="1" smtClean="0"/>
                  <a:t>w(S</a:t>
                </a:r>
                <a:r>
                  <a:rPr lang="en-US" altLang="zh-CN" sz="2200" i="1" dirty="0" smtClean="0"/>
                  <a:t>)=</a:t>
                </a:r>
                <a:r>
                  <a:rPr lang="el-GR" altLang="zh-CN" sz="2200" i="1" dirty="0" smtClean="0"/>
                  <a:t>Σ</a:t>
                </a:r>
                <a:r>
                  <a:rPr lang="en-US" altLang="zh-CN" sz="2200" i="1" baseline="-25000" dirty="0" err="1" smtClean="0"/>
                  <a:t>i</a:t>
                </a:r>
                <a:r>
                  <a:rPr lang="az-Cyrl-AZ" altLang="zh-CN" sz="2200" i="1" baseline="-25000" dirty="0" smtClean="0"/>
                  <a:t>є</a:t>
                </a:r>
                <a:r>
                  <a:rPr lang="en-US" altLang="zh-CN" sz="2200" i="1" baseline="-25000" dirty="0" err="1" smtClean="0"/>
                  <a:t>S</a:t>
                </a:r>
                <a:r>
                  <a:rPr lang="en-US" altLang="zh-CN" sz="2200" i="1" dirty="0" err="1" smtClean="0"/>
                  <a:t>w</a:t>
                </a:r>
                <a:r>
                  <a:rPr lang="en-US" altLang="zh-CN" sz="2200" i="1" baseline="-25000" dirty="0" err="1" smtClean="0"/>
                  <a:t>i</a:t>
                </a:r>
                <a:r>
                  <a:rPr lang="en-US" altLang="zh-CN" sz="2200" dirty="0" smtClean="0"/>
                  <a:t> is minimized</a:t>
                </a:r>
              </a:p>
              <a:p>
                <a:pPr lvl="1" eaLnBrk="1" hangingPunct="1"/>
                <a:r>
                  <a:rPr lang="en-US" altLang="zh-CN" sz="2200" dirty="0" smtClean="0">
                    <a:solidFill>
                      <a:srgbClr val="006600"/>
                    </a:solidFill>
                  </a:rPr>
                  <a:t>E.g. shortest path, minimal spanning tree, top-</a:t>
                </a:r>
                <a:r>
                  <a:rPr lang="en-US" altLang="zh-CN" sz="2200" dirty="0" err="1" smtClean="0">
                    <a:solidFill>
                      <a:srgbClr val="006600"/>
                    </a:solidFill>
                  </a:rPr>
                  <a:t>k</a:t>
                </a:r>
                <a:r>
                  <a:rPr lang="en-US" altLang="zh-CN" sz="2200" dirty="0" smtClean="0">
                    <a:solidFill>
                      <a:srgbClr val="006600"/>
                    </a:solidFill>
                  </a:rPr>
                  <a:t> query, </a:t>
                </a:r>
                <a:r>
                  <a:rPr lang="en-US" altLang="zh-CN" sz="2200" dirty="0" err="1" smtClean="0">
                    <a:solidFill>
                      <a:srgbClr val="006600"/>
                    </a:solidFill>
                  </a:rPr>
                  <a:t>matroid</a:t>
                </a:r>
                <a:r>
                  <a:rPr lang="en-US" altLang="zh-CN" sz="2200" dirty="0" smtClean="0">
                    <a:solidFill>
                      <a:srgbClr val="006600"/>
                    </a:solidFill>
                  </a:rPr>
                  <a:t> base</a:t>
                </a:r>
              </a:p>
              <a:p>
                <a:pPr eaLnBrk="1" hangingPunct="1"/>
                <a:r>
                  <a:rPr lang="en-US" altLang="zh-CN" sz="2400" dirty="0" smtClean="0"/>
                  <a:t>Stochastic version:</a:t>
                </a:r>
              </a:p>
              <a:p>
                <a:pPr lvl="1" eaLnBrk="1" hangingPunct="1"/>
                <a:r>
                  <a:rPr lang="en-US" altLang="zh-CN" sz="2200" i="1" dirty="0" err="1" smtClean="0"/>
                  <a:t>w</a:t>
                </a:r>
                <a:r>
                  <a:rPr lang="en-US" altLang="zh-CN" sz="2200" i="1" baseline="-25000" dirty="0" err="1" smtClean="0"/>
                  <a:t>i</a:t>
                </a:r>
                <a:r>
                  <a:rPr lang="en-US" altLang="zh-CN" sz="2200" dirty="0" err="1" smtClean="0"/>
                  <a:t>s</a:t>
                </a:r>
                <a:r>
                  <a:rPr lang="en-US" altLang="zh-CN" sz="2200" dirty="0" smtClean="0"/>
                  <a:t> are independent positive random variables</a:t>
                </a:r>
              </a:p>
              <a:p>
                <a:pPr lvl="1" eaLnBrk="1" hangingPunct="1"/>
                <a:r>
                  <a:rPr lang="en-US" altLang="zh-CN" sz="2200" b="1" dirty="0" smtClean="0"/>
                  <a:t>Goal: </a:t>
                </a:r>
                <a:r>
                  <a:rPr lang="en-US" altLang="zh-CN" sz="2200" dirty="0" smtClean="0"/>
                  <a:t>Find a solution S such that the </a:t>
                </a:r>
                <a:r>
                  <a:rPr lang="en-US" altLang="zh-CN" sz="2200" i="1" dirty="0" smtClean="0"/>
                  <a:t>threshold probability</a:t>
                </a:r>
              </a:p>
              <a:p>
                <a:pPr marL="320040" lvl="1" indent="0" eaLnBrk="1" hangingPunct="1">
                  <a:buNone/>
                </a:pPr>
                <a:r>
                  <a:rPr lang="en-US" altLang="zh-CN" sz="2200" dirty="0"/>
                  <a:t>	</a:t>
                </a:r>
                <a:r>
                  <a:rPr lang="en-US" altLang="zh-CN" sz="22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Pr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⁡[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≤1]</m:t>
                    </m:r>
                  </m:oMath>
                </a14:m>
                <a:r>
                  <a:rPr lang="en-US" altLang="zh-CN" sz="2200" dirty="0" smtClean="0">
                    <a:solidFill>
                      <a:srgbClr val="FF0000"/>
                    </a:solidFill>
                  </a:rPr>
                  <a:t>    is maximized.</a:t>
                </a:r>
                <a:endParaRPr lang="zh-CN" altLang="en-US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25896" y="1593304"/>
                <a:ext cx="8610600" cy="4572000"/>
              </a:xfrm>
              <a:blipFill rotWithShape="1">
                <a:blip r:embed="rId2"/>
                <a:stretch>
                  <a:fillRect l="-567" t="-1067" r="-1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Threshold Probability Maximization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733256"/>
            <a:ext cx="388843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Even computing the threshold </a:t>
            </a:r>
            <a:r>
              <a:rPr lang="en-US" altLang="zh-CN" dirty="0" err="1" smtClean="0">
                <a:solidFill>
                  <a:schemeClr val="tx1"/>
                </a:solidFill>
              </a:rPr>
              <a:t>prob</a:t>
            </a:r>
            <a:r>
              <a:rPr lang="en-US" altLang="zh-CN" dirty="0" smtClean="0">
                <a:solidFill>
                  <a:schemeClr val="tx1"/>
                </a:solidFill>
              </a:rPr>
              <a:t> is </a:t>
            </a:r>
            <a:r>
              <a:rPr lang="en-US" altLang="zh-CN" dirty="0" smtClean="0">
                <a:solidFill>
                  <a:srgbClr val="FF0000"/>
                </a:solidFill>
              </a:rPr>
              <a:t>#P-hard</a:t>
            </a:r>
            <a:r>
              <a:rPr lang="en-US" altLang="zh-CN" dirty="0" smtClean="0">
                <a:solidFill>
                  <a:schemeClr val="tx1"/>
                </a:solidFill>
              </a:rPr>
              <a:t> in general!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FPTAS</a:t>
            </a:r>
            <a:r>
              <a:rPr lang="en-US" altLang="zh-CN" dirty="0" smtClean="0">
                <a:solidFill>
                  <a:schemeClr val="tx1"/>
                </a:solidFill>
              </a:rPr>
              <a:t> exists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[Li, Shi, ORL’14]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013"/>
      </p:ext>
    </p:extLst>
  </p:cSld>
  <p:clrMapOvr>
    <a:masterClrMapping/>
  </p:clrMapOvr>
  <p:transition advClick="0" advTm="7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Probability Maximization</a:t>
            </a:r>
            <a:endParaRPr lang="zh-CN" altLang="en-US" dirty="0" smtClean="0"/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75184"/>
            <a:ext cx="8382000" cy="5410200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6600"/>
                </a:solidFill>
              </a:rPr>
              <a:t>Stochastic shortest path </a:t>
            </a:r>
            <a:r>
              <a:rPr lang="en-US" altLang="zh-CN" sz="2800" dirty="0" smtClean="0"/>
              <a:t>: find an </a:t>
            </a:r>
            <a:r>
              <a:rPr lang="en-US" altLang="zh-CN" sz="2800" dirty="0" err="1" smtClean="0"/>
              <a:t>s-t</a:t>
            </a:r>
            <a:r>
              <a:rPr lang="en-US" altLang="zh-CN" sz="2800" dirty="0" smtClean="0"/>
              <a:t> path P such that </a:t>
            </a:r>
            <a:r>
              <a:rPr lang="en-US" altLang="zh-CN" sz="2800" i="1" dirty="0" err="1" smtClean="0"/>
              <a:t>Pr</a:t>
            </a:r>
            <a:r>
              <a:rPr lang="en-US" altLang="zh-CN" sz="2800" dirty="0" err="1" smtClean="0"/>
              <a:t>[</a:t>
            </a:r>
            <a:r>
              <a:rPr lang="en-US" altLang="zh-CN" sz="2800" i="1" dirty="0" err="1" smtClean="0"/>
              <a:t>w</a:t>
            </a:r>
            <a:r>
              <a:rPr lang="en-US" altLang="zh-CN" sz="2800" dirty="0" err="1" smtClean="0"/>
              <a:t>(</a:t>
            </a:r>
            <a:r>
              <a:rPr lang="en-US" altLang="zh-CN" sz="2800" i="1" dirty="0" err="1" smtClean="0"/>
              <a:t>P</a:t>
            </a:r>
            <a:r>
              <a:rPr lang="en-US" altLang="zh-CN" sz="2800" dirty="0" smtClean="0"/>
              <a:t>)&lt;</a:t>
            </a:r>
            <a:r>
              <a:rPr lang="en-US" altLang="zh-CN" sz="2800" i="1" dirty="0" smtClean="0"/>
              <a:t>1</a:t>
            </a:r>
            <a:r>
              <a:rPr lang="en-US" altLang="zh-CN" sz="2800" dirty="0" smtClean="0"/>
              <a:t>] is maximized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endParaRPr lang="en-US" altLang="zh-CN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907704" y="2416562"/>
            <a:ext cx="5481262" cy="3326988"/>
            <a:chOff x="1907704" y="2416562"/>
            <a:chExt cx="5481262" cy="33269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571" y="2972881"/>
              <a:ext cx="73342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948" y="2416562"/>
              <a:ext cx="8191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576" y="4755366"/>
              <a:ext cx="7524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155" y="5229200"/>
              <a:ext cx="8096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948" y="4576807"/>
              <a:ext cx="7239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261" y="2845727"/>
              <a:ext cx="7239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650" y="3822882"/>
              <a:ext cx="7429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9" name="Group 58"/>
            <p:cNvGrpSpPr>
              <a:grpSpLocks/>
            </p:cNvGrpSpPr>
            <p:nvPr/>
          </p:nvGrpSpPr>
          <p:grpSpPr bwMode="auto">
            <a:xfrm>
              <a:off x="1907704" y="2780928"/>
              <a:ext cx="5481262" cy="2448272"/>
              <a:chOff x="3810000" y="2209800"/>
              <a:chExt cx="2971800" cy="9906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038090" y="2666405"/>
                <a:ext cx="153080" cy="1534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23890" y="2209800"/>
                <a:ext cx="153080" cy="1522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562771" y="2209800"/>
                <a:ext cx="151549" cy="1522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23890" y="3048198"/>
                <a:ext cx="153080" cy="1522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62771" y="3048198"/>
                <a:ext cx="151549" cy="1522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325111" y="2666405"/>
                <a:ext cx="151549" cy="1534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6" name="Straight Arrow Connector 35"/>
              <p:cNvCxnSpPr>
                <a:stCxn id="28" idx="7"/>
                <a:endCxn id="29" idx="3"/>
              </p:cNvCxnSpPr>
              <p:nvPr/>
            </p:nvCxnSpPr>
            <p:spPr>
              <a:xfrm rot="5400000" flipH="1" flipV="1">
                <a:off x="4282757" y="2225526"/>
                <a:ext cx="349547" cy="578644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29" idx="6"/>
              </p:cNvCxnSpPr>
              <p:nvPr/>
            </p:nvCxnSpPr>
            <p:spPr>
              <a:xfrm>
                <a:off x="4876971" y="2285901"/>
                <a:ext cx="685800" cy="12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2" idx="6"/>
                <a:endCxn id="33" idx="2"/>
              </p:cNvCxnSpPr>
              <p:nvPr/>
            </p:nvCxnSpPr>
            <p:spPr>
              <a:xfrm>
                <a:off x="4876971" y="3124300"/>
                <a:ext cx="685800" cy="12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2" idx="7"/>
                <a:endCxn id="30" idx="3"/>
              </p:cNvCxnSpPr>
              <p:nvPr/>
            </p:nvCxnSpPr>
            <p:spPr>
              <a:xfrm rot="5400000" flipH="1" flipV="1">
                <a:off x="4854079" y="2340004"/>
                <a:ext cx="730052" cy="7301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9" idx="5"/>
                <a:endCxn id="33" idx="1"/>
              </p:cNvCxnSpPr>
              <p:nvPr/>
            </p:nvCxnSpPr>
            <p:spPr>
              <a:xfrm rot="16200000" flipH="1">
                <a:off x="4854079" y="2340004"/>
                <a:ext cx="730052" cy="730194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3" idx="6"/>
                <a:endCxn id="34" idx="3"/>
              </p:cNvCxnSpPr>
              <p:nvPr/>
            </p:nvCxnSpPr>
            <p:spPr>
              <a:xfrm flipV="1">
                <a:off x="5714320" y="2796679"/>
                <a:ext cx="632222" cy="32762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30" idx="6"/>
                <a:endCxn id="34" idx="1"/>
              </p:cNvCxnSpPr>
              <p:nvPr/>
            </p:nvCxnSpPr>
            <p:spPr>
              <a:xfrm>
                <a:off x="5714320" y="2285901"/>
                <a:ext cx="632222" cy="4037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28" idx="5"/>
                <a:endCxn id="32" idx="2"/>
              </p:cNvCxnSpPr>
              <p:nvPr/>
            </p:nvCxnSpPr>
            <p:spPr>
              <a:xfrm rot="16200000" flipH="1">
                <a:off x="4282239" y="2682648"/>
                <a:ext cx="327620" cy="5556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33" idx="0"/>
                <a:endCxn id="30" idx="4"/>
              </p:cNvCxnSpPr>
              <p:nvPr/>
            </p:nvCxnSpPr>
            <p:spPr>
              <a:xfrm rot="5400000" flipH="1" flipV="1">
                <a:off x="5296092" y="2704979"/>
                <a:ext cx="684907" cy="15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5" name="TextBox 55"/>
              <p:cNvSpPr txBox="1">
                <a:spLocks noChangeArrowheads="1"/>
              </p:cNvSpPr>
              <p:nvPr/>
            </p:nvSpPr>
            <p:spPr bwMode="auto">
              <a:xfrm>
                <a:off x="3810000" y="25146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latin typeface="Perpetua" pitchFamily="18" charset="0"/>
                  </a:rPr>
                  <a:t>s</a:t>
                </a:r>
                <a:endParaRPr lang="zh-CN" altLang="en-US">
                  <a:latin typeface="Perpetua" pitchFamily="18" charset="0"/>
                </a:endParaRPr>
              </a:p>
            </p:txBody>
          </p:sp>
          <p:sp>
            <p:nvSpPr>
              <p:cNvPr id="1046" name="TextBox 56"/>
              <p:cNvSpPr txBox="1">
                <a:spLocks noChangeArrowheads="1"/>
              </p:cNvSpPr>
              <p:nvPr/>
            </p:nvSpPr>
            <p:spPr bwMode="auto">
              <a:xfrm>
                <a:off x="6477000" y="25146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latin typeface="Perpetua" pitchFamily="18" charset="0"/>
                  </a:rPr>
                  <a:t>t</a:t>
                </a:r>
                <a:endParaRPr lang="zh-CN" altLang="en-US">
                  <a:latin typeface="Perpetua" pitchFamily="18" charset="0"/>
                </a:endParaRPr>
              </a:p>
            </p:txBody>
          </p:sp>
        </p:grp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731" y="3818930"/>
              <a:ext cx="75247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237544"/>
      </p:ext>
    </p:extLst>
  </p:cSld>
  <p:clrMapOvr>
    <a:masterClrMapping/>
  </p:clrMapOvr>
  <p:transition advTm="7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Result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71600" y="1412776"/>
                <a:ext cx="7920880" cy="51845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If the deterministic problem is </a:t>
                </a:r>
                <a:r>
                  <a:rPr lang="en-US" altLang="zh-CN" dirty="0" smtClean="0">
                    <a:solidFill>
                      <a:srgbClr val="9933FF"/>
                    </a:solidFill>
                  </a:rPr>
                  <a:t>“easy”</a:t>
                </a:r>
                <a:r>
                  <a:rPr lang="en-US" altLang="zh-CN" dirty="0" smtClean="0"/>
                  <a:t>, then 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  <m:r>
                      <a:rPr lang="en-US" altLang="zh-CN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we can find a solution S such that</a:t>
                </a:r>
              </a:p>
              <a:p>
                <a:pPr marL="0" indent="0">
                  <a:buNone/>
                </a:pPr>
                <a:endParaRPr lang="en-US" altLang="zh-CN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≤1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𝑂𝑃𝑇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lvl="1" indent="0">
                  <a:spcBef>
                    <a:spcPts val="580"/>
                  </a:spcBef>
                  <a:buClr>
                    <a:schemeClr val="accent1"/>
                  </a:buClr>
                  <a:buNone/>
                </a:pPr>
                <a:r>
                  <a:rPr lang="en-US" altLang="zh-CN" dirty="0" smtClean="0">
                    <a:solidFill>
                      <a:srgbClr val="9933FF"/>
                    </a:solidFill>
                  </a:rPr>
                  <a:t>“Easy”</a:t>
                </a:r>
                <a:r>
                  <a:rPr lang="en-US" altLang="zh-CN" dirty="0" smtClean="0"/>
                  <a:t>: there is a PTAS for the corresponding </a:t>
                </a:r>
                <a:r>
                  <a:rPr lang="en-US" altLang="zh-CN" dirty="0" smtClean="0">
                    <a:solidFill>
                      <a:srgbClr val="008080"/>
                    </a:solidFill>
                  </a:rPr>
                  <a:t>O(1)-dim packing </a:t>
                </a:r>
                <a:r>
                  <a:rPr lang="en-US" altLang="zh-CN" dirty="0" smtClean="0"/>
                  <a:t>problem:</a:t>
                </a:r>
              </a:p>
              <a:p>
                <a:pPr lvl="1"/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Shortest path, MST, </a:t>
                </a:r>
                <a:r>
                  <a:rPr lang="en-US" altLang="zh-CN" dirty="0" err="1" smtClean="0">
                    <a:solidFill>
                      <a:srgbClr val="0070C0"/>
                    </a:solidFill>
                  </a:rPr>
                  <a:t>matroid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base, </a:t>
                </a:r>
                <a:r>
                  <a:rPr lang="en-US" altLang="zh-CN" dirty="0" err="1" smtClean="0">
                    <a:solidFill>
                      <a:srgbClr val="0070C0"/>
                    </a:solidFill>
                  </a:rPr>
                  <a:t>matroid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 intersection, min-cut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The </a:t>
                </a:r>
                <a:r>
                  <a:rPr lang="en-US" altLang="zh-CN" dirty="0"/>
                  <a:t>above result can be generalized to the expected </a:t>
                </a:r>
                <a:r>
                  <a:rPr lang="en-US" altLang="zh-CN" dirty="0" smtClean="0"/>
                  <a:t>utility </a:t>
                </a:r>
                <a:r>
                  <a:rPr lang="en-US" altLang="zh-CN" dirty="0"/>
                  <a:t>maximization problem: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maximize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E</m:t>
                    </m:r>
                    <m:r>
                      <a:rPr lang="en-US" altLang="zh-CN" i="1">
                        <a:latin typeface="Cambria Math"/>
                      </a:rPr>
                      <m:t>[</m:t>
                    </m:r>
                    <m:r>
                      <a:rPr lang="en-US" altLang="zh-CN" i="1">
                        <a:latin typeface="Cambria Math"/>
                      </a:rPr>
                      <m:t>𝜇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𝑋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𝑆</m:t>
                    </m:r>
                    <m:r>
                      <a:rPr lang="en-US" altLang="zh-CN" i="1">
                        <a:latin typeface="Cambria Math"/>
                      </a:rPr>
                      <m:t>))]</m:t>
                    </m:r>
                  </m:oMath>
                </a14:m>
                <a:r>
                  <a:rPr lang="en-US" altLang="zh-CN" dirty="0"/>
                  <a:t> for </a:t>
                </a:r>
                <a:r>
                  <a:rPr lang="en-US" altLang="zh-CN" dirty="0" err="1"/>
                  <a:t>Lipschitz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utility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𝜇</m:t>
                    </m:r>
                  </m:oMath>
                </a14:m>
                <a:endParaRPr lang="en-US" altLang="zh-CN" dirty="0" smtClean="0"/>
              </a:p>
              <a:p>
                <a:pPr marL="342900" lvl="1" indent="-342900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altLang="zh-CN" dirty="0" smtClean="0"/>
                  <a:t>generalizes/</a:t>
                </a:r>
                <a:r>
                  <a:rPr lang="en-US" altLang="zh-CN" dirty="0" err="1" smtClean="0"/>
                  <a:t>simplies</a:t>
                </a:r>
                <a:r>
                  <a:rPr lang="en-US" altLang="zh-CN" dirty="0" smtClean="0"/>
                  <a:t>/improves </a:t>
                </a:r>
                <a:r>
                  <a:rPr lang="en-US" altLang="zh-CN" dirty="0"/>
                  <a:t>the previous results in 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[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Nikolova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Kelner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Brand,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Mitzenmacher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. ESA’06] [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Nikolova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. APPROX’10] [Kleinberg,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Rabani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Tardos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. STOC’97] [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Goel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Indyk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. FOCS’99] [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Goyal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Ravi. ORL09] [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Bhalgat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Goel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tx2"/>
                    </a:solidFill>
                  </a:rPr>
                  <a:t>Khanna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. SODA’11] </a:t>
                </a:r>
                <a:r>
                  <a:rPr lang="en-US" altLang="zh-CN" dirty="0">
                    <a:solidFill>
                      <a:schemeClr val="tx2">
                        <a:lumMod val="75000"/>
                      </a:schemeClr>
                    </a:solidFill>
                  </a:rPr>
                  <a:t>[Li, </a:t>
                </a:r>
                <a:r>
                  <a:rPr lang="en-US" altLang="zh-CN" dirty="0" err="1">
                    <a:solidFill>
                      <a:schemeClr val="tx2">
                        <a:lumMod val="75000"/>
                      </a:schemeClr>
                    </a:solidFill>
                  </a:rPr>
                  <a:t>Deshpande</a:t>
                </a:r>
                <a:r>
                  <a:rPr lang="en-US" altLang="zh-CN" dirty="0">
                    <a:solidFill>
                      <a:schemeClr val="tx2">
                        <a:lumMod val="75000"/>
                      </a:schemeClr>
                    </a:solidFill>
                  </a:rPr>
                  <a:t>. FOCS’11</a:t>
                </a:r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</a:rPr>
                  <a:t>]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lvl="1" indent="0">
                  <a:spcBef>
                    <a:spcPts val="580"/>
                  </a:spcBef>
                  <a:buClr>
                    <a:schemeClr val="accent1"/>
                  </a:buClr>
                  <a:buNone/>
                </a:pPr>
                <a:endParaRPr lang="en-US" altLang="zh-CN" dirty="0" smtClean="0"/>
              </a:p>
              <a:p>
                <a:pPr marL="0" lvl="1" indent="0">
                  <a:spcBef>
                    <a:spcPts val="580"/>
                  </a:spcBef>
                  <a:buClr>
                    <a:schemeClr val="accent1"/>
                  </a:buClr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71600" y="1412776"/>
                <a:ext cx="7920880" cy="5184576"/>
              </a:xfrm>
              <a:blipFill rotWithShape="1">
                <a:blip r:embed="rId2"/>
                <a:stretch>
                  <a:fillRect l="-923" t="-1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3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Results</a:t>
            </a:r>
            <a:endParaRPr lang="zh-CN" altLang="en-US" smtClean="0"/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5410200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6600"/>
                </a:solidFill>
              </a:rPr>
              <a:t>Stochastic shortest path </a:t>
            </a:r>
            <a:r>
              <a:rPr lang="en-US" altLang="zh-CN" sz="2800" dirty="0" smtClean="0"/>
              <a:t>: find an </a:t>
            </a:r>
            <a:r>
              <a:rPr lang="en-US" altLang="zh-CN" sz="2800" dirty="0" err="1" smtClean="0"/>
              <a:t>s-t</a:t>
            </a:r>
            <a:r>
              <a:rPr lang="en-US" altLang="zh-CN" sz="2800" dirty="0" smtClean="0"/>
              <a:t> path P such that </a:t>
            </a:r>
            <a:r>
              <a:rPr lang="en-US" altLang="zh-CN" sz="2800" i="1" dirty="0" err="1" smtClean="0"/>
              <a:t>Pr</a:t>
            </a:r>
            <a:r>
              <a:rPr lang="en-US" altLang="zh-CN" sz="2800" dirty="0" err="1" smtClean="0"/>
              <a:t>[</a:t>
            </a:r>
            <a:r>
              <a:rPr lang="en-US" altLang="zh-CN" sz="2800" i="1" dirty="0" err="1" smtClean="0"/>
              <a:t>w</a:t>
            </a:r>
            <a:r>
              <a:rPr lang="en-US" altLang="zh-CN" sz="2800" dirty="0" err="1" smtClean="0"/>
              <a:t>(</a:t>
            </a:r>
            <a:r>
              <a:rPr lang="en-US" altLang="zh-CN" sz="2800" i="1" dirty="0" err="1" smtClean="0"/>
              <a:t>P</a:t>
            </a:r>
            <a:r>
              <a:rPr lang="en-US" altLang="zh-CN" sz="2800" dirty="0" smtClean="0"/>
              <a:t>)&lt;</a:t>
            </a:r>
            <a:r>
              <a:rPr lang="en-US" altLang="zh-CN" sz="2800" i="1" dirty="0" smtClean="0"/>
              <a:t>1</a:t>
            </a:r>
            <a:r>
              <a:rPr lang="en-US" altLang="zh-CN" sz="2800" dirty="0" smtClean="0"/>
              <a:t>] is maximized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Previous results</a:t>
            </a:r>
          </a:p>
          <a:p>
            <a:pPr lvl="2" eaLnBrk="1" hangingPunct="1"/>
            <a:r>
              <a:rPr lang="en-US" altLang="zh-CN" dirty="0" smtClean="0"/>
              <a:t>Many heuristics </a:t>
            </a:r>
          </a:p>
          <a:p>
            <a:pPr lvl="2" eaLnBrk="1" hangingPunct="1"/>
            <a:r>
              <a:rPr lang="en-US" altLang="zh-CN" dirty="0" smtClean="0"/>
              <a:t>Poly-time approximation scheme (PTAS) if (1) all edge weights are normally distributed </a:t>
            </a:r>
            <a:r>
              <a:rPr lang="en-US" altLang="zh-CN" dirty="0" err="1" smtClean="0"/>
              <a:t>r.v.s</a:t>
            </a:r>
            <a:r>
              <a:rPr lang="en-US" altLang="zh-CN" dirty="0" smtClean="0"/>
              <a:t> (2) </a:t>
            </a:r>
            <a:r>
              <a:rPr lang="en-US" altLang="zh-CN" i="1" dirty="0" smtClean="0"/>
              <a:t>OPT&gt;0.5</a:t>
            </a:r>
            <a:r>
              <a:rPr lang="en-US" altLang="zh-CN" sz="1800" dirty="0" smtClean="0">
                <a:solidFill>
                  <a:schemeClr val="tx2"/>
                </a:solidFill>
              </a:rPr>
              <a:t>[Nikolova,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Kelner</a:t>
            </a:r>
            <a:r>
              <a:rPr lang="en-US" altLang="zh-CN" sz="1800" dirty="0" smtClean="0">
                <a:solidFill>
                  <a:schemeClr val="tx2"/>
                </a:solidFill>
              </a:rPr>
              <a:t>, Brand,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Mitzenmacher</a:t>
            </a:r>
            <a:r>
              <a:rPr lang="en-US" altLang="zh-CN" sz="1800" dirty="0" smtClean="0">
                <a:solidFill>
                  <a:schemeClr val="tx2"/>
                </a:solidFill>
              </a:rPr>
              <a:t>. ESA’06] 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Nikolova</a:t>
            </a:r>
            <a:r>
              <a:rPr lang="en-US" altLang="zh-CN" sz="1800" dirty="0" smtClean="0">
                <a:solidFill>
                  <a:schemeClr val="tx2"/>
                </a:solidFill>
              </a:rPr>
              <a:t>. APPROX’10]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zh-CN" dirty="0" err="1" smtClean="0"/>
              <a:t>Bicriterion</a:t>
            </a:r>
            <a:r>
              <a:rPr lang="en-US" altLang="zh-CN" dirty="0" smtClean="0"/>
              <a:t> PTAS </a:t>
            </a:r>
            <a:r>
              <a:rPr lang="en-US" altLang="zh-CN" dirty="0" smtClean="0">
                <a:solidFill>
                  <a:srgbClr val="0000FF"/>
                </a:solidFill>
              </a:rPr>
              <a:t>(</a:t>
            </a:r>
            <a:r>
              <a:rPr lang="en-US" altLang="zh-CN" i="1" dirty="0" err="1" smtClean="0">
                <a:solidFill>
                  <a:srgbClr val="0000FF"/>
                </a:solidFill>
              </a:rPr>
              <a:t>Pr</a:t>
            </a:r>
            <a:r>
              <a:rPr lang="en-US" altLang="zh-CN" dirty="0" err="1" smtClean="0">
                <a:solidFill>
                  <a:srgbClr val="0000FF"/>
                </a:solidFill>
              </a:rPr>
              <a:t>[</a:t>
            </a:r>
            <a:r>
              <a:rPr lang="en-US" altLang="zh-CN" i="1" dirty="0" err="1" smtClean="0">
                <a:solidFill>
                  <a:srgbClr val="0000FF"/>
                </a:solidFill>
              </a:rPr>
              <a:t>w</a:t>
            </a:r>
            <a:r>
              <a:rPr lang="en-US" altLang="zh-CN" dirty="0" err="1" smtClean="0">
                <a:solidFill>
                  <a:srgbClr val="0000FF"/>
                </a:solidFill>
              </a:rPr>
              <a:t>(</a:t>
            </a:r>
            <a:r>
              <a:rPr lang="en-US" altLang="zh-CN" i="1" dirty="0" err="1" smtClean="0">
                <a:solidFill>
                  <a:srgbClr val="0000FF"/>
                </a:solidFill>
              </a:rPr>
              <a:t>P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r>
              <a:rPr lang="en-US" altLang="zh-CN" i="1" dirty="0" smtClean="0">
                <a:solidFill>
                  <a:srgbClr val="0000FF"/>
                </a:solidFill>
              </a:rPr>
              <a:t>&lt;1+</a:t>
            </a:r>
            <a:r>
              <a:rPr lang="el-GR" altLang="zh-CN" i="1" dirty="0" smtClean="0">
                <a:solidFill>
                  <a:srgbClr val="0000FF"/>
                </a:solidFill>
              </a:rPr>
              <a:t>δ</a:t>
            </a:r>
            <a:r>
              <a:rPr lang="en-US" altLang="zh-CN" dirty="0" smtClean="0">
                <a:solidFill>
                  <a:srgbClr val="0000FF"/>
                </a:solidFill>
              </a:rPr>
              <a:t>]&gt;(1-eps)</a:t>
            </a:r>
            <a:r>
              <a:rPr lang="en-US" altLang="zh-CN" i="1" dirty="0" smtClean="0">
                <a:solidFill>
                  <a:srgbClr val="0000FF"/>
                </a:solidFill>
              </a:rPr>
              <a:t>OPT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r>
              <a:rPr lang="en-US" altLang="zh-CN" dirty="0" smtClean="0"/>
              <a:t> for exponential distributions </a:t>
            </a:r>
            <a:r>
              <a:rPr lang="en-US" altLang="zh-CN" sz="1800" dirty="0" smtClean="0">
                <a:solidFill>
                  <a:schemeClr val="tx2"/>
                </a:solidFill>
              </a:rPr>
              <a:t>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Nikolova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Kelner</a:t>
            </a:r>
            <a:r>
              <a:rPr lang="en-US" altLang="zh-CN" sz="1800" dirty="0" smtClean="0">
                <a:solidFill>
                  <a:schemeClr val="tx2"/>
                </a:solidFill>
              </a:rPr>
              <a:t>, Brand,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Mitzenmacher</a:t>
            </a:r>
            <a:r>
              <a:rPr lang="en-US" altLang="zh-CN" sz="1800" dirty="0" smtClean="0">
                <a:solidFill>
                  <a:schemeClr val="tx2"/>
                </a:solidFill>
              </a:rPr>
              <a:t>. ESA’06]</a:t>
            </a:r>
          </a:p>
          <a:p>
            <a:pPr lvl="1" eaLnBrk="1" hangingPunct="1"/>
            <a:r>
              <a:rPr lang="en-US" altLang="zh-CN" dirty="0" smtClean="0"/>
              <a:t>Our result</a:t>
            </a:r>
          </a:p>
          <a:p>
            <a:pPr lvl="2" eaLnBrk="1" hangingPunct="1"/>
            <a:r>
              <a:rPr lang="en-US" altLang="zh-CN" dirty="0" err="1" smtClean="0"/>
              <a:t>Bicriterion</a:t>
            </a:r>
            <a:r>
              <a:rPr lang="en-US" altLang="zh-CN" dirty="0" smtClean="0"/>
              <a:t> PTAS if </a:t>
            </a:r>
            <a:r>
              <a:rPr lang="en-US" altLang="zh-CN" i="1" dirty="0" smtClean="0"/>
              <a:t>OPT=  Const</a:t>
            </a:r>
          </a:p>
        </p:txBody>
      </p:sp>
      <p:grpSp>
        <p:nvGrpSpPr>
          <p:cNvPr id="1029" name="Group 58"/>
          <p:cNvGrpSpPr>
            <a:grpSpLocks/>
          </p:cNvGrpSpPr>
          <p:nvPr/>
        </p:nvGrpSpPr>
        <p:grpSpPr bwMode="auto">
          <a:xfrm>
            <a:off x="2743200" y="2133600"/>
            <a:ext cx="4267200" cy="1219200"/>
            <a:chOff x="3810000" y="2209800"/>
            <a:chExt cx="4114800" cy="990600"/>
          </a:xfrm>
        </p:grpSpPr>
        <p:sp>
          <p:nvSpPr>
            <p:cNvPr id="28" name="Oval 27"/>
            <p:cNvSpPr/>
            <p:nvPr/>
          </p:nvSpPr>
          <p:spPr>
            <a:xfrm>
              <a:off x="4038090" y="2666405"/>
              <a:ext cx="153080" cy="153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723890" y="2209800"/>
              <a:ext cx="153080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62771" y="2209800"/>
              <a:ext cx="151549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23890" y="3048198"/>
              <a:ext cx="153080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562771" y="3048198"/>
              <a:ext cx="151549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325111" y="2666405"/>
              <a:ext cx="151549" cy="153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8" idx="7"/>
              <a:endCxn id="29" idx="3"/>
            </p:cNvCxnSpPr>
            <p:nvPr/>
          </p:nvCxnSpPr>
          <p:spPr>
            <a:xfrm rot="5400000" flipH="1" flipV="1">
              <a:off x="4282757" y="2225526"/>
              <a:ext cx="349547" cy="5786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6"/>
            </p:cNvCxnSpPr>
            <p:nvPr/>
          </p:nvCxnSpPr>
          <p:spPr>
            <a:xfrm>
              <a:off x="4876971" y="2285901"/>
              <a:ext cx="685800" cy="1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6"/>
              <a:endCxn id="33" idx="2"/>
            </p:cNvCxnSpPr>
            <p:nvPr/>
          </p:nvCxnSpPr>
          <p:spPr>
            <a:xfrm>
              <a:off x="4876971" y="3124300"/>
              <a:ext cx="685800" cy="1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2" idx="7"/>
              <a:endCxn id="30" idx="3"/>
            </p:cNvCxnSpPr>
            <p:nvPr/>
          </p:nvCxnSpPr>
          <p:spPr>
            <a:xfrm rot="5400000" flipH="1" flipV="1">
              <a:off x="4854079" y="2340004"/>
              <a:ext cx="730052" cy="7301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9" idx="5"/>
              <a:endCxn id="33" idx="1"/>
            </p:cNvCxnSpPr>
            <p:nvPr/>
          </p:nvCxnSpPr>
          <p:spPr>
            <a:xfrm rot="16200000" flipH="1">
              <a:off x="4854079" y="2340004"/>
              <a:ext cx="730052" cy="73019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3" idx="6"/>
              <a:endCxn id="34" idx="3"/>
            </p:cNvCxnSpPr>
            <p:nvPr/>
          </p:nvCxnSpPr>
          <p:spPr>
            <a:xfrm flipV="1">
              <a:off x="5714320" y="2796679"/>
              <a:ext cx="632222" cy="3276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0" idx="6"/>
              <a:endCxn id="34" idx="1"/>
            </p:cNvCxnSpPr>
            <p:nvPr/>
          </p:nvCxnSpPr>
          <p:spPr>
            <a:xfrm>
              <a:off x="5714320" y="2285901"/>
              <a:ext cx="632222" cy="403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8" idx="5"/>
              <a:endCxn id="32" idx="2"/>
            </p:cNvCxnSpPr>
            <p:nvPr/>
          </p:nvCxnSpPr>
          <p:spPr>
            <a:xfrm rot="16200000" flipH="1">
              <a:off x="4282239" y="2682648"/>
              <a:ext cx="327620" cy="555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0"/>
              <a:endCxn id="30" idx="4"/>
            </p:cNvCxnSpPr>
            <p:nvPr/>
          </p:nvCxnSpPr>
          <p:spPr>
            <a:xfrm rot="5400000" flipH="1" flipV="1">
              <a:off x="5296092" y="2704979"/>
              <a:ext cx="684907" cy="1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TextBox 55"/>
            <p:cNvSpPr txBox="1">
              <a:spLocks noChangeArrowheads="1"/>
            </p:cNvSpPr>
            <p:nvPr/>
          </p:nvSpPr>
          <p:spPr bwMode="auto">
            <a:xfrm>
              <a:off x="3810000" y="2514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s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1046" name="TextBox 56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t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1047" name="TextBox 57"/>
            <p:cNvSpPr txBox="1">
              <a:spLocks noChangeArrowheads="1"/>
            </p:cNvSpPr>
            <p:nvPr/>
          </p:nvSpPr>
          <p:spPr bwMode="auto">
            <a:xfrm>
              <a:off x="5943600" y="2209800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latin typeface="Perpetua" pitchFamily="18" charset="0"/>
                </a:rPr>
                <a:t>Uncertain length</a:t>
              </a:r>
              <a:endParaRPr lang="zh-CN" altLang="en-US" sz="1600">
                <a:latin typeface="Perpet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339588"/>
      </p:ext>
    </p:extLst>
  </p:cSld>
  <p:clrMapOvr>
    <a:masterClrMapping/>
  </p:clrMapOvr>
  <p:transition advTm="7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Our Results</a:t>
            </a:r>
            <a:endParaRPr lang="zh-CN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29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006600"/>
                </a:solidFill>
              </a:rPr>
              <a:t>Stochastic knapsack (fixed set version)</a:t>
            </a:r>
            <a:r>
              <a:rPr lang="en-US" altLang="zh-CN" sz="2800" dirty="0" smtClean="0"/>
              <a:t>: find a collection S of items such that </a:t>
            </a:r>
            <a:r>
              <a:rPr lang="en-US" altLang="zh-CN" sz="2800" i="1" dirty="0" err="1" smtClean="0"/>
              <a:t>Pr</a:t>
            </a:r>
            <a:r>
              <a:rPr lang="en-US" altLang="zh-CN" sz="2800" dirty="0" smtClean="0"/>
              <a:t>[</a:t>
            </a:r>
            <a:r>
              <a:rPr lang="en-US" altLang="zh-CN" sz="2800" i="1" dirty="0" smtClean="0"/>
              <a:t>w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S</a:t>
            </a:r>
            <a:r>
              <a:rPr lang="en-US" altLang="zh-CN" sz="2800" dirty="0" smtClean="0"/>
              <a:t>)</a:t>
            </a:r>
            <a:r>
              <a:rPr lang="en-US" altLang="zh-CN" sz="2800" i="1" dirty="0" smtClean="0"/>
              <a:t>&lt;1</a:t>
            </a:r>
            <a:r>
              <a:rPr lang="en-US" altLang="zh-CN" sz="2800" dirty="0" smtClean="0"/>
              <a:t>]</a:t>
            </a:r>
            <a:r>
              <a:rPr lang="en-US" altLang="zh-CN" sz="2800" i="1" dirty="0" smtClean="0"/>
              <a:t>&gt;</a:t>
            </a:r>
            <a:r>
              <a:rPr lang="el-GR" altLang="zh-CN" sz="2800" i="1" dirty="0" smtClean="0"/>
              <a:t>γ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/>
              <a:t>and the total profit is maximized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Previous results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i="1" dirty="0" smtClean="0"/>
              <a:t>log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1/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1-</a:t>
            </a:r>
            <a:r>
              <a:rPr lang="el-GR" altLang="zh-CN" i="1" dirty="0" smtClean="0"/>
              <a:t> γ</a:t>
            </a:r>
            <a:r>
              <a:rPr lang="en-US" altLang="zh-CN" dirty="0" smtClean="0"/>
              <a:t>))-approximation </a:t>
            </a:r>
            <a:r>
              <a:rPr lang="en-US" altLang="zh-CN" sz="1800" dirty="0" smtClean="0">
                <a:solidFill>
                  <a:schemeClr val="tx2"/>
                </a:solidFill>
              </a:rPr>
              <a:t>[Kleinberg,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Rabani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Tardos</a:t>
            </a:r>
            <a:r>
              <a:rPr lang="en-US" altLang="zh-CN" sz="1800" dirty="0" smtClean="0">
                <a:solidFill>
                  <a:schemeClr val="tx2"/>
                </a:solidFill>
              </a:rPr>
              <a:t>. STOC’97]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err="1" smtClean="0"/>
              <a:t>Bicriterion</a:t>
            </a:r>
            <a:r>
              <a:rPr lang="en-US" altLang="zh-CN" dirty="0" smtClean="0"/>
              <a:t> PTAS for exponential distributions </a:t>
            </a:r>
            <a:r>
              <a:rPr lang="en-US" altLang="zh-CN" sz="1800" dirty="0" smtClean="0">
                <a:solidFill>
                  <a:schemeClr val="tx2"/>
                </a:solidFill>
              </a:rPr>
              <a:t>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Goel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Indyk</a:t>
            </a:r>
            <a:r>
              <a:rPr lang="en-US" altLang="zh-CN" sz="1800" dirty="0" smtClean="0">
                <a:solidFill>
                  <a:schemeClr val="tx2"/>
                </a:solidFill>
              </a:rPr>
              <a:t>. FOCS’99]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/>
              <a:t>PTAS for </a:t>
            </a:r>
            <a:r>
              <a:rPr lang="en-US" altLang="zh-CN" dirty="0" err="1" smtClean="0"/>
              <a:t>Bernouli</a:t>
            </a:r>
            <a:r>
              <a:rPr lang="en-US" altLang="zh-CN" dirty="0" smtClean="0"/>
              <a:t> distributions </a:t>
            </a:r>
            <a:r>
              <a:rPr lang="en-US" altLang="zh-CN" sz="1800" dirty="0" smtClean="0"/>
              <a:t>if </a:t>
            </a:r>
            <a:r>
              <a:rPr lang="el-GR" altLang="zh-CN" sz="1800" i="1" dirty="0" smtClean="0"/>
              <a:t>γ</a:t>
            </a:r>
            <a:r>
              <a:rPr lang="en-US" altLang="zh-CN" sz="1800" i="1" dirty="0" smtClean="0"/>
              <a:t>= Const </a:t>
            </a:r>
            <a:r>
              <a:rPr lang="en-US" altLang="zh-CN" sz="1800" dirty="0" smtClean="0">
                <a:solidFill>
                  <a:schemeClr val="tx2"/>
                </a:solidFill>
              </a:rPr>
              <a:t>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Goel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Indyk</a:t>
            </a:r>
            <a:r>
              <a:rPr lang="en-US" altLang="zh-CN" sz="1800" dirty="0" smtClean="0">
                <a:solidFill>
                  <a:schemeClr val="tx2"/>
                </a:solidFill>
              </a:rPr>
              <a:t>. FOCS’99] 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Chekuri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Khanna</a:t>
            </a:r>
            <a:r>
              <a:rPr lang="en-US" altLang="zh-CN" sz="1800" dirty="0" smtClean="0">
                <a:solidFill>
                  <a:schemeClr val="tx2"/>
                </a:solidFill>
              </a:rPr>
              <a:t>. SODA’00]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err="1" smtClean="0"/>
              <a:t>Bicriterion</a:t>
            </a:r>
            <a:r>
              <a:rPr lang="en-US" altLang="zh-CN" dirty="0" smtClean="0"/>
              <a:t> PTAS if </a:t>
            </a:r>
            <a:r>
              <a:rPr lang="el-GR" altLang="zh-CN" i="1" dirty="0" smtClean="0"/>
              <a:t>γ</a:t>
            </a:r>
            <a:r>
              <a:rPr lang="en-US" altLang="zh-CN" i="1" dirty="0" smtClean="0"/>
              <a:t>= Const </a:t>
            </a:r>
            <a:r>
              <a:rPr lang="en-US" altLang="zh-CN" sz="1800" dirty="0" smtClean="0">
                <a:solidFill>
                  <a:schemeClr val="tx2"/>
                </a:solidFill>
              </a:rPr>
              <a:t>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Bhalgat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Goel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Khanna</a:t>
            </a:r>
            <a:r>
              <a:rPr lang="en-US" altLang="zh-CN" sz="1800" dirty="0" smtClean="0">
                <a:solidFill>
                  <a:schemeClr val="tx2"/>
                </a:solidFill>
              </a:rPr>
              <a:t>. SODA’11]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Our result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err="1" smtClean="0"/>
              <a:t>Bicriterion</a:t>
            </a:r>
            <a:r>
              <a:rPr lang="en-US" altLang="zh-CN" dirty="0" smtClean="0"/>
              <a:t> PTAS if </a:t>
            </a:r>
            <a:r>
              <a:rPr lang="el-GR" altLang="zh-CN" i="1" dirty="0" smtClean="0"/>
              <a:t>γ</a:t>
            </a:r>
            <a:r>
              <a:rPr lang="en-US" altLang="zh-CN" i="1" dirty="0" smtClean="0"/>
              <a:t>= Const</a:t>
            </a:r>
            <a:r>
              <a:rPr lang="en-US" altLang="zh-CN" dirty="0" smtClean="0"/>
              <a:t> (with a better running time than </a:t>
            </a:r>
            <a:r>
              <a:rPr lang="en-US" altLang="zh-CN" dirty="0" err="1" smtClean="0"/>
              <a:t>Bhalgat</a:t>
            </a:r>
            <a:r>
              <a:rPr lang="en-US" altLang="zh-CN" dirty="0" smtClean="0"/>
              <a:t> et al.)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/>
              <a:t>Stochastic partial-ordered knapsack problem with tree constraints</a:t>
            </a:r>
            <a:endParaRPr lang="zh-CN" altLang="en-US" dirty="0" smtClean="0"/>
          </a:p>
        </p:txBody>
      </p:sp>
      <p:grpSp>
        <p:nvGrpSpPr>
          <p:cNvPr id="2056" name="Group 18"/>
          <p:cNvGrpSpPr>
            <a:grpSpLocks/>
          </p:cNvGrpSpPr>
          <p:nvPr/>
        </p:nvGrpSpPr>
        <p:grpSpPr bwMode="auto">
          <a:xfrm>
            <a:off x="990600" y="2500313"/>
            <a:ext cx="6781800" cy="828675"/>
            <a:chOff x="838200" y="2590800"/>
            <a:chExt cx="6781800" cy="828020"/>
          </a:xfrm>
        </p:grpSpPr>
        <p:sp>
          <p:nvSpPr>
            <p:cNvPr id="4" name="Rectangle 3"/>
            <p:cNvSpPr/>
            <p:nvPr/>
          </p:nvSpPr>
          <p:spPr>
            <a:xfrm>
              <a:off x="2362200" y="2666940"/>
              <a:ext cx="381000" cy="228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1800" y="2666940"/>
              <a:ext cx="381000" cy="228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1400" y="2666940"/>
              <a:ext cx="762000" cy="228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34000" y="2590800"/>
              <a:ext cx="1752600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934320" y="2743080"/>
              <a:ext cx="304559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2895359"/>
              <a:ext cx="1752600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64" name="TextBox 14"/>
            <p:cNvSpPr txBox="1">
              <a:spLocks noChangeArrowheads="1"/>
            </p:cNvSpPr>
            <p:nvPr/>
          </p:nvSpPr>
          <p:spPr bwMode="auto">
            <a:xfrm>
              <a:off x="5181600" y="29718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Knapsack, capacity=1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81200" y="2666940"/>
              <a:ext cx="228600" cy="228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2666940"/>
              <a:ext cx="381000" cy="228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7" name="TextBox 17"/>
            <p:cNvSpPr txBox="1">
              <a:spLocks noChangeArrowheads="1"/>
            </p:cNvSpPr>
            <p:nvPr/>
          </p:nvSpPr>
          <p:spPr bwMode="auto">
            <a:xfrm>
              <a:off x="838200" y="2895600"/>
              <a:ext cx="3429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latin typeface="Perpetua" pitchFamily="18" charset="0"/>
                </a:rPr>
                <a:t>Each item has a deterministic profit and a (uncertain) size </a:t>
              </a:r>
              <a:endParaRPr lang="zh-CN" altLang="en-US" sz="1400">
                <a:latin typeface="Perpet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27867"/>
      </p:ext>
    </p:extLst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Algorithm2 (based on Poisson </a:t>
            </a:r>
            <a:r>
              <a:rPr lang="en-US" altLang="zh-CN" dirty="0" err="1" smtClean="0"/>
              <a:t>Approx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Step 1: Discretizing the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distr</a:t>
            </a:r>
            <a:endParaRPr lang="en-US" altLang="zh-CN" dirty="0" smtClean="0"/>
          </a:p>
          <a:p>
            <a:pPr marL="320040" lvl="1" indent="0">
              <a:buNone/>
            </a:pPr>
            <a:r>
              <a:rPr lang="en-US" altLang="zh-CN" sz="2000" dirty="0" smtClean="0"/>
              <a:t>(</a:t>
            </a:r>
            <a:r>
              <a:rPr lang="en-US" altLang="zh-CN" sz="2000" dirty="0">
                <a:solidFill>
                  <a:schemeClr val="tx2"/>
                </a:solidFill>
              </a:rPr>
              <a:t>S</a:t>
            </a:r>
            <a:r>
              <a:rPr lang="en-US" altLang="zh-CN" sz="2000" dirty="0" smtClean="0">
                <a:solidFill>
                  <a:schemeClr val="tx2"/>
                </a:solidFill>
              </a:rPr>
              <a:t>imilar to [</a:t>
            </a:r>
            <a:r>
              <a:rPr lang="en-US" altLang="zh-CN" sz="2000" dirty="0" err="1" smtClean="0">
                <a:solidFill>
                  <a:schemeClr val="tx2"/>
                </a:solidFill>
              </a:rPr>
              <a:t>Bhalgat</a:t>
            </a:r>
            <a:r>
              <a:rPr lang="en-US" altLang="zh-CN" sz="2000" dirty="0">
                <a:solidFill>
                  <a:schemeClr val="tx2"/>
                </a:solidFill>
              </a:rPr>
              <a:t>, </a:t>
            </a:r>
            <a:r>
              <a:rPr lang="en-US" altLang="zh-CN" sz="2000" dirty="0" err="1">
                <a:solidFill>
                  <a:schemeClr val="tx2"/>
                </a:solidFill>
              </a:rPr>
              <a:t>Goel</a:t>
            </a:r>
            <a:r>
              <a:rPr lang="en-US" altLang="zh-CN" sz="2000" dirty="0">
                <a:solidFill>
                  <a:schemeClr val="tx2"/>
                </a:solidFill>
              </a:rPr>
              <a:t>, </a:t>
            </a:r>
            <a:r>
              <a:rPr lang="en-US" altLang="zh-CN" sz="2000" dirty="0" err="1">
                <a:solidFill>
                  <a:schemeClr val="tx2"/>
                </a:solidFill>
              </a:rPr>
              <a:t>Khanna</a:t>
            </a:r>
            <a:r>
              <a:rPr lang="en-US" altLang="zh-CN" sz="2000" dirty="0">
                <a:solidFill>
                  <a:schemeClr val="tx2"/>
                </a:solidFill>
              </a:rPr>
              <a:t>. SODA’11</a:t>
            </a:r>
            <a:r>
              <a:rPr lang="en-US" altLang="zh-CN" sz="2000" dirty="0" smtClean="0">
                <a:solidFill>
                  <a:schemeClr val="tx2"/>
                </a:solidFill>
              </a:rPr>
              <a:t>], but much simpler</a:t>
            </a:r>
            <a:r>
              <a:rPr lang="en-US" altLang="zh-CN" sz="2000" dirty="0" smtClean="0"/>
              <a:t>)</a:t>
            </a:r>
          </a:p>
          <a:p>
            <a:r>
              <a:rPr lang="en-US" altLang="zh-CN" dirty="0" smtClean="0"/>
              <a:t>Step 2: Reducing the problem to the multi-dim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0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Step 1: Discretizing the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distr</a:t>
            </a:r>
            <a:endParaRPr lang="en-US" altLang="zh-CN" dirty="0" smtClean="0"/>
          </a:p>
          <a:p>
            <a:pPr marL="320040" lvl="1" indent="0">
              <a:buNone/>
            </a:pPr>
            <a:r>
              <a:rPr lang="en-US" altLang="zh-CN" sz="2000" dirty="0" smtClean="0"/>
              <a:t>(</a:t>
            </a:r>
            <a:r>
              <a:rPr lang="en-US" altLang="zh-CN" sz="2000" dirty="0">
                <a:solidFill>
                  <a:schemeClr val="tx2"/>
                </a:solidFill>
              </a:rPr>
              <a:t>S</a:t>
            </a:r>
            <a:r>
              <a:rPr lang="en-US" altLang="zh-CN" sz="2000" dirty="0" smtClean="0">
                <a:solidFill>
                  <a:schemeClr val="tx2"/>
                </a:solidFill>
              </a:rPr>
              <a:t>imilar to [</a:t>
            </a:r>
            <a:r>
              <a:rPr lang="en-US" altLang="zh-CN" sz="2000" dirty="0" err="1" smtClean="0">
                <a:solidFill>
                  <a:schemeClr val="tx2"/>
                </a:solidFill>
              </a:rPr>
              <a:t>Bhalgat</a:t>
            </a:r>
            <a:r>
              <a:rPr lang="en-US" altLang="zh-CN" sz="2000" dirty="0">
                <a:solidFill>
                  <a:schemeClr val="tx2"/>
                </a:solidFill>
              </a:rPr>
              <a:t>, </a:t>
            </a:r>
            <a:r>
              <a:rPr lang="en-US" altLang="zh-CN" sz="2000" dirty="0" err="1">
                <a:solidFill>
                  <a:schemeClr val="tx2"/>
                </a:solidFill>
              </a:rPr>
              <a:t>Goel</a:t>
            </a:r>
            <a:r>
              <a:rPr lang="en-US" altLang="zh-CN" sz="2000" dirty="0">
                <a:solidFill>
                  <a:schemeClr val="tx2"/>
                </a:solidFill>
              </a:rPr>
              <a:t>, </a:t>
            </a:r>
            <a:r>
              <a:rPr lang="en-US" altLang="zh-CN" sz="2000" dirty="0" err="1">
                <a:solidFill>
                  <a:schemeClr val="tx2"/>
                </a:solidFill>
              </a:rPr>
              <a:t>Khanna</a:t>
            </a:r>
            <a:r>
              <a:rPr lang="en-US" altLang="zh-CN" sz="2000" dirty="0">
                <a:solidFill>
                  <a:schemeClr val="tx2"/>
                </a:solidFill>
              </a:rPr>
              <a:t>. SODA’11</a:t>
            </a:r>
            <a:r>
              <a:rPr lang="en-US" altLang="zh-CN" sz="2000" dirty="0" smtClean="0">
                <a:solidFill>
                  <a:schemeClr val="tx2"/>
                </a:solidFill>
              </a:rPr>
              <a:t>], but simpler</a:t>
            </a:r>
            <a:r>
              <a:rPr lang="en-US" altLang="zh-CN" sz="2000" dirty="0" smtClean="0"/>
              <a:t>)</a:t>
            </a:r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3429000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979712" y="2348880"/>
            <a:ext cx="7132" cy="1214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8224" y="335699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340925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78254" y="3409255"/>
                <a:ext cx="4114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54" y="3409255"/>
                <a:ext cx="41145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88925" y="3093458"/>
                <a:ext cx="718979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25" y="3093458"/>
                <a:ext cx="718979" cy="27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915816" y="2749570"/>
            <a:ext cx="0" cy="679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47864" y="2348880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9912" y="2492896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07768" y="2636912"/>
            <a:ext cx="4192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4008" y="2877672"/>
            <a:ext cx="0" cy="5513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08022" y="3389248"/>
                <a:ext cx="803938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022" y="3389248"/>
                <a:ext cx="803938" cy="2791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1986844" y="2340622"/>
            <a:ext cx="4594578" cy="1074101"/>
          </a:xfrm>
          <a:custGeom>
            <a:avLst/>
            <a:gdLst>
              <a:gd name="connsiteX0" fmla="*/ 0 w 4594578"/>
              <a:gd name="connsiteY0" fmla="*/ 7082 h 740860"/>
              <a:gd name="connsiteX1" fmla="*/ 519289 w 4594578"/>
              <a:gd name="connsiteY1" fmla="*/ 153837 h 740860"/>
              <a:gd name="connsiteX2" fmla="*/ 970845 w 4594578"/>
              <a:gd name="connsiteY2" fmla="*/ 18371 h 740860"/>
              <a:gd name="connsiteX3" fmla="*/ 1490134 w 4594578"/>
              <a:gd name="connsiteY3" fmla="*/ 18371 h 740860"/>
              <a:gd name="connsiteX4" fmla="*/ 2698045 w 4594578"/>
              <a:gd name="connsiteY4" fmla="*/ 176415 h 740860"/>
              <a:gd name="connsiteX5" fmla="*/ 3476978 w 4594578"/>
              <a:gd name="connsiteY5" fmla="*/ 40948 h 740860"/>
              <a:gd name="connsiteX6" fmla="*/ 4594578 w 4594578"/>
              <a:gd name="connsiteY6" fmla="*/ 740860 h 740860"/>
              <a:gd name="connsiteX0" fmla="*/ 0 w 4594578"/>
              <a:gd name="connsiteY0" fmla="*/ 340323 h 1074101"/>
              <a:gd name="connsiteX1" fmla="*/ 519289 w 4594578"/>
              <a:gd name="connsiteY1" fmla="*/ 487078 h 1074101"/>
              <a:gd name="connsiteX2" fmla="*/ 970845 w 4594578"/>
              <a:gd name="connsiteY2" fmla="*/ 351612 h 1074101"/>
              <a:gd name="connsiteX3" fmla="*/ 1501423 w 4594578"/>
              <a:gd name="connsiteY3" fmla="*/ 1656 h 1074101"/>
              <a:gd name="connsiteX4" fmla="*/ 2698045 w 4594578"/>
              <a:gd name="connsiteY4" fmla="*/ 509656 h 1074101"/>
              <a:gd name="connsiteX5" fmla="*/ 3476978 w 4594578"/>
              <a:gd name="connsiteY5" fmla="*/ 374189 h 1074101"/>
              <a:gd name="connsiteX6" fmla="*/ 4594578 w 4594578"/>
              <a:gd name="connsiteY6" fmla="*/ 1074101 h 107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578" h="1074101">
                <a:moveTo>
                  <a:pt x="0" y="340323"/>
                </a:moveTo>
                <a:cubicBezTo>
                  <a:pt x="178741" y="412760"/>
                  <a:pt x="357482" y="485197"/>
                  <a:pt x="519289" y="487078"/>
                </a:cubicBezTo>
                <a:cubicBezTo>
                  <a:pt x="681096" y="488959"/>
                  <a:pt x="807156" y="432516"/>
                  <a:pt x="970845" y="351612"/>
                </a:cubicBezTo>
                <a:cubicBezTo>
                  <a:pt x="1134534" y="270708"/>
                  <a:pt x="1213556" y="-24685"/>
                  <a:pt x="1501423" y="1656"/>
                </a:cubicBezTo>
                <a:cubicBezTo>
                  <a:pt x="1789290" y="27997"/>
                  <a:pt x="2368786" y="447567"/>
                  <a:pt x="2698045" y="509656"/>
                </a:cubicBezTo>
                <a:cubicBezTo>
                  <a:pt x="3027304" y="571745"/>
                  <a:pt x="3160889" y="280115"/>
                  <a:pt x="3476978" y="374189"/>
                </a:cubicBezTo>
                <a:cubicBezTo>
                  <a:pt x="3793067" y="468263"/>
                  <a:pt x="4193822" y="771182"/>
                  <a:pt x="4594578" y="1074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084168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</a:t>
            </a:r>
            <a:r>
              <a:rPr lang="en-US" altLang="zh-CN" dirty="0" err="1" smtClean="0"/>
              <a:t>df</a:t>
            </a:r>
            <a:r>
              <a:rPr lang="en-US" altLang="zh-CN" dirty="0" smtClean="0"/>
              <a:t> of </a:t>
            </a:r>
            <a:r>
              <a:rPr lang="en-US" altLang="zh-CN" i="1" dirty="0"/>
              <a:t>X</a:t>
            </a:r>
            <a:r>
              <a:rPr lang="en-US" altLang="zh-CN" i="1" baseline="-25000" dirty="0" smtClean="0"/>
              <a:t>i</a:t>
            </a:r>
            <a:endParaRPr lang="zh-CN" altLang="en-US" i="1" baseline="-25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35696" y="4715852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88224" y="4546870"/>
            <a:ext cx="0" cy="168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44208" y="470539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678254" y="4696107"/>
                <a:ext cx="4114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54" y="4696107"/>
                <a:ext cx="41145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60933" y="4446029"/>
                <a:ext cx="718979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33" y="4446029"/>
                <a:ext cx="718979" cy="27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2915816" y="4221088"/>
            <a:ext cx="0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347864" y="3913311"/>
            <a:ext cx="0" cy="80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79912" y="4067199"/>
            <a:ext cx="0" cy="64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11960" y="4221088"/>
            <a:ext cx="0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4008" y="4380310"/>
            <a:ext cx="0" cy="33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480030" y="4734061"/>
                <a:ext cx="803938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30" y="4734061"/>
                <a:ext cx="803938" cy="279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40152" y="3913311"/>
                <a:ext cx="2448272" cy="346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Discretized version: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13311"/>
                <a:ext cx="2448272" cy="346057"/>
              </a:xfrm>
              <a:prstGeom prst="rect">
                <a:avLst/>
              </a:prstGeom>
              <a:blipFill rotWithShape="1">
                <a:blip r:embed="rId6"/>
                <a:stretch>
                  <a:fillRect l="-1244" t="-3509" r="-995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V="1">
            <a:off x="1986844" y="3913311"/>
            <a:ext cx="0" cy="80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71864" y="2877672"/>
            <a:ext cx="4192" cy="5513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75920" y="2749570"/>
            <a:ext cx="4192" cy="679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84168" y="3032956"/>
            <a:ext cx="0" cy="3960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07768" y="460541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071864" y="4468470"/>
            <a:ext cx="4192" cy="244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75920" y="4221088"/>
            <a:ext cx="0" cy="49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79976" y="4380310"/>
            <a:ext cx="4192" cy="333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79712" y="342900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835696" y="470539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2483768" y="2492896"/>
            <a:ext cx="0" cy="1175467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2043289" y="3234101"/>
            <a:ext cx="248355" cy="1219200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87"/>
          <p:cNvSpPr/>
          <p:nvPr/>
        </p:nvSpPr>
        <p:spPr>
          <a:xfrm flipH="1">
            <a:off x="2678252" y="3093458"/>
            <a:ext cx="205730" cy="1496587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9" name="Freeform 88"/>
          <p:cNvSpPr/>
          <p:nvPr/>
        </p:nvSpPr>
        <p:spPr>
          <a:xfrm flipH="1">
            <a:off x="3089710" y="3032956"/>
            <a:ext cx="258153" cy="1557089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90" name="Freeform 89"/>
          <p:cNvSpPr/>
          <p:nvPr/>
        </p:nvSpPr>
        <p:spPr>
          <a:xfrm flipH="1">
            <a:off x="3505523" y="2934236"/>
            <a:ext cx="202381" cy="1534234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91" name="Freeform 90"/>
          <p:cNvSpPr/>
          <p:nvPr/>
        </p:nvSpPr>
        <p:spPr>
          <a:xfrm flipH="1">
            <a:off x="3923926" y="3080630"/>
            <a:ext cx="283842" cy="1387840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Algorithm2 (based on Poisson </a:t>
            </a:r>
            <a:r>
              <a:rPr lang="en-US" altLang="zh-CN" dirty="0" err="1" smtClean="0"/>
              <a:t>Approx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7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Step 1: Discretizing the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distr</a:t>
            </a:r>
            <a:endParaRPr lang="en-US" altLang="zh-CN" dirty="0" smtClean="0"/>
          </a:p>
          <a:p>
            <a:pPr marL="320040" lvl="1" indent="0">
              <a:buNone/>
            </a:pPr>
            <a:r>
              <a:rPr lang="en-US" altLang="zh-CN" sz="2000" dirty="0" smtClean="0"/>
              <a:t>(</a:t>
            </a:r>
            <a:r>
              <a:rPr lang="en-US" altLang="zh-CN" sz="2000" dirty="0">
                <a:solidFill>
                  <a:schemeClr val="tx2"/>
                </a:solidFill>
              </a:rPr>
              <a:t>S</a:t>
            </a:r>
            <a:r>
              <a:rPr lang="en-US" altLang="zh-CN" sz="2000" dirty="0" smtClean="0">
                <a:solidFill>
                  <a:schemeClr val="tx2"/>
                </a:solidFill>
              </a:rPr>
              <a:t>imilar to [</a:t>
            </a:r>
            <a:r>
              <a:rPr lang="en-US" altLang="zh-CN" sz="2000" dirty="0" err="1" smtClean="0">
                <a:solidFill>
                  <a:schemeClr val="tx2"/>
                </a:solidFill>
              </a:rPr>
              <a:t>Bhalgat</a:t>
            </a:r>
            <a:r>
              <a:rPr lang="en-US" altLang="zh-CN" sz="2000" dirty="0">
                <a:solidFill>
                  <a:schemeClr val="tx2"/>
                </a:solidFill>
              </a:rPr>
              <a:t>, </a:t>
            </a:r>
            <a:r>
              <a:rPr lang="en-US" altLang="zh-CN" sz="2000" dirty="0" err="1">
                <a:solidFill>
                  <a:schemeClr val="tx2"/>
                </a:solidFill>
              </a:rPr>
              <a:t>Goel</a:t>
            </a:r>
            <a:r>
              <a:rPr lang="en-US" altLang="zh-CN" sz="2000" dirty="0">
                <a:solidFill>
                  <a:schemeClr val="tx2"/>
                </a:solidFill>
              </a:rPr>
              <a:t>, </a:t>
            </a:r>
            <a:r>
              <a:rPr lang="en-US" altLang="zh-CN" sz="2000" dirty="0" err="1">
                <a:solidFill>
                  <a:schemeClr val="tx2"/>
                </a:solidFill>
              </a:rPr>
              <a:t>Khanna</a:t>
            </a:r>
            <a:r>
              <a:rPr lang="en-US" altLang="zh-CN" sz="2000" dirty="0">
                <a:solidFill>
                  <a:schemeClr val="tx2"/>
                </a:solidFill>
              </a:rPr>
              <a:t>. SODA’11</a:t>
            </a:r>
            <a:r>
              <a:rPr lang="en-US" altLang="zh-CN" sz="2000" dirty="0" smtClean="0">
                <a:solidFill>
                  <a:schemeClr val="tx2"/>
                </a:solidFill>
              </a:rPr>
              <a:t>], but simpler</a:t>
            </a:r>
            <a:r>
              <a:rPr lang="en-US" altLang="zh-CN" sz="2000" dirty="0" smtClean="0"/>
              <a:t>)</a:t>
            </a:r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/>
          </a:p>
          <a:p>
            <a:pPr marL="320040" lvl="1" indent="0">
              <a:buNone/>
            </a:pPr>
            <a:endParaRPr lang="en-US" altLang="zh-CN" sz="2000" dirty="0" smtClean="0"/>
          </a:p>
          <a:p>
            <a:pPr marL="320040" lvl="1" indent="0">
              <a:buNone/>
            </a:pPr>
            <a:endParaRPr lang="en-US" altLang="zh-CN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3429000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979712" y="2348880"/>
            <a:ext cx="7132" cy="1214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8224" y="335699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340925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78254" y="3409255"/>
                <a:ext cx="4114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54" y="3409255"/>
                <a:ext cx="41145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88925" y="3093458"/>
                <a:ext cx="718979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25" y="3093458"/>
                <a:ext cx="718979" cy="27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915816" y="2749570"/>
            <a:ext cx="0" cy="679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47864" y="2348880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9912" y="2492896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07768" y="2636912"/>
            <a:ext cx="4192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4008" y="2877672"/>
            <a:ext cx="0" cy="5513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08022" y="3389248"/>
                <a:ext cx="803938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022" y="3389248"/>
                <a:ext cx="803938" cy="2791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1986844" y="2340622"/>
            <a:ext cx="4594578" cy="1074101"/>
          </a:xfrm>
          <a:custGeom>
            <a:avLst/>
            <a:gdLst>
              <a:gd name="connsiteX0" fmla="*/ 0 w 4594578"/>
              <a:gd name="connsiteY0" fmla="*/ 7082 h 740860"/>
              <a:gd name="connsiteX1" fmla="*/ 519289 w 4594578"/>
              <a:gd name="connsiteY1" fmla="*/ 153837 h 740860"/>
              <a:gd name="connsiteX2" fmla="*/ 970845 w 4594578"/>
              <a:gd name="connsiteY2" fmla="*/ 18371 h 740860"/>
              <a:gd name="connsiteX3" fmla="*/ 1490134 w 4594578"/>
              <a:gd name="connsiteY3" fmla="*/ 18371 h 740860"/>
              <a:gd name="connsiteX4" fmla="*/ 2698045 w 4594578"/>
              <a:gd name="connsiteY4" fmla="*/ 176415 h 740860"/>
              <a:gd name="connsiteX5" fmla="*/ 3476978 w 4594578"/>
              <a:gd name="connsiteY5" fmla="*/ 40948 h 740860"/>
              <a:gd name="connsiteX6" fmla="*/ 4594578 w 4594578"/>
              <a:gd name="connsiteY6" fmla="*/ 740860 h 740860"/>
              <a:gd name="connsiteX0" fmla="*/ 0 w 4594578"/>
              <a:gd name="connsiteY0" fmla="*/ 340323 h 1074101"/>
              <a:gd name="connsiteX1" fmla="*/ 519289 w 4594578"/>
              <a:gd name="connsiteY1" fmla="*/ 487078 h 1074101"/>
              <a:gd name="connsiteX2" fmla="*/ 970845 w 4594578"/>
              <a:gd name="connsiteY2" fmla="*/ 351612 h 1074101"/>
              <a:gd name="connsiteX3" fmla="*/ 1501423 w 4594578"/>
              <a:gd name="connsiteY3" fmla="*/ 1656 h 1074101"/>
              <a:gd name="connsiteX4" fmla="*/ 2698045 w 4594578"/>
              <a:gd name="connsiteY4" fmla="*/ 509656 h 1074101"/>
              <a:gd name="connsiteX5" fmla="*/ 3476978 w 4594578"/>
              <a:gd name="connsiteY5" fmla="*/ 374189 h 1074101"/>
              <a:gd name="connsiteX6" fmla="*/ 4594578 w 4594578"/>
              <a:gd name="connsiteY6" fmla="*/ 1074101 h 107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578" h="1074101">
                <a:moveTo>
                  <a:pt x="0" y="340323"/>
                </a:moveTo>
                <a:cubicBezTo>
                  <a:pt x="178741" y="412760"/>
                  <a:pt x="357482" y="485197"/>
                  <a:pt x="519289" y="487078"/>
                </a:cubicBezTo>
                <a:cubicBezTo>
                  <a:pt x="681096" y="488959"/>
                  <a:pt x="807156" y="432516"/>
                  <a:pt x="970845" y="351612"/>
                </a:cubicBezTo>
                <a:cubicBezTo>
                  <a:pt x="1134534" y="270708"/>
                  <a:pt x="1213556" y="-24685"/>
                  <a:pt x="1501423" y="1656"/>
                </a:cubicBezTo>
                <a:cubicBezTo>
                  <a:pt x="1789290" y="27997"/>
                  <a:pt x="2368786" y="447567"/>
                  <a:pt x="2698045" y="509656"/>
                </a:cubicBezTo>
                <a:cubicBezTo>
                  <a:pt x="3027304" y="571745"/>
                  <a:pt x="3160889" y="280115"/>
                  <a:pt x="3476978" y="374189"/>
                </a:cubicBezTo>
                <a:cubicBezTo>
                  <a:pt x="3793067" y="468263"/>
                  <a:pt x="4193822" y="771182"/>
                  <a:pt x="4594578" y="1074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084168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</a:t>
            </a:r>
            <a:r>
              <a:rPr lang="en-US" altLang="zh-CN" dirty="0" err="1" smtClean="0"/>
              <a:t>df</a:t>
            </a:r>
            <a:r>
              <a:rPr lang="en-US" altLang="zh-CN" dirty="0" smtClean="0"/>
              <a:t> of </a:t>
            </a:r>
            <a:r>
              <a:rPr lang="en-US" altLang="zh-CN" i="1" dirty="0"/>
              <a:t>X</a:t>
            </a:r>
            <a:r>
              <a:rPr lang="en-US" altLang="zh-CN" i="1" baseline="-25000" dirty="0" smtClean="0"/>
              <a:t>i</a:t>
            </a:r>
            <a:endParaRPr lang="zh-CN" altLang="en-US" i="1" baseline="-25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35696" y="4715852"/>
            <a:ext cx="5112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88224" y="4546870"/>
            <a:ext cx="0" cy="168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44208" y="470539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678254" y="4696107"/>
                <a:ext cx="4114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54" y="4696107"/>
                <a:ext cx="41145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60933" y="4446029"/>
                <a:ext cx="718979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33" y="4446029"/>
                <a:ext cx="718979" cy="279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2915816" y="4221088"/>
            <a:ext cx="0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347864" y="3913311"/>
            <a:ext cx="0" cy="80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79912" y="4067199"/>
            <a:ext cx="0" cy="64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11960" y="4221088"/>
            <a:ext cx="0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4008" y="4380310"/>
            <a:ext cx="0" cy="33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480030" y="4734061"/>
                <a:ext cx="803938" cy="279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30" y="4734061"/>
                <a:ext cx="803938" cy="279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40152" y="3913311"/>
                <a:ext cx="2448272" cy="346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Discretized version: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13311"/>
                <a:ext cx="2448272" cy="346057"/>
              </a:xfrm>
              <a:prstGeom prst="rect">
                <a:avLst/>
              </a:prstGeom>
              <a:blipFill rotWithShape="1">
                <a:blip r:embed="rId6"/>
                <a:stretch>
                  <a:fillRect l="-1244" t="-3509" r="-995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V="1">
            <a:off x="1986844" y="3913311"/>
            <a:ext cx="0" cy="80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71864" y="2877672"/>
            <a:ext cx="4192" cy="5513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75920" y="2749570"/>
            <a:ext cx="4192" cy="679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84168" y="3032956"/>
            <a:ext cx="0" cy="3960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07768" y="460541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071864" y="4468470"/>
            <a:ext cx="4192" cy="244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75920" y="4221088"/>
            <a:ext cx="0" cy="49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79976" y="4380310"/>
            <a:ext cx="4192" cy="333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79712" y="342900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835696" y="470539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2483768" y="2492896"/>
            <a:ext cx="0" cy="1175467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2043289" y="3234101"/>
            <a:ext cx="248355" cy="1219200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87"/>
          <p:cNvSpPr/>
          <p:nvPr/>
        </p:nvSpPr>
        <p:spPr>
          <a:xfrm flipH="1">
            <a:off x="2678252" y="3093458"/>
            <a:ext cx="205730" cy="1496587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9" name="Freeform 88"/>
          <p:cNvSpPr/>
          <p:nvPr/>
        </p:nvSpPr>
        <p:spPr>
          <a:xfrm flipH="1">
            <a:off x="3089710" y="3032956"/>
            <a:ext cx="258153" cy="1557089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90" name="Freeform 89"/>
          <p:cNvSpPr/>
          <p:nvPr/>
        </p:nvSpPr>
        <p:spPr>
          <a:xfrm flipH="1">
            <a:off x="3505523" y="2934236"/>
            <a:ext cx="202381" cy="1534234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91" name="Freeform 90"/>
          <p:cNvSpPr/>
          <p:nvPr/>
        </p:nvSpPr>
        <p:spPr>
          <a:xfrm flipH="1">
            <a:off x="3923926" y="3080630"/>
            <a:ext cx="283842" cy="1387840"/>
          </a:xfrm>
          <a:custGeom>
            <a:avLst/>
            <a:gdLst>
              <a:gd name="connsiteX0" fmla="*/ 0 w 248355"/>
              <a:gd name="connsiteY0" fmla="*/ 1219200 h 1219200"/>
              <a:gd name="connsiteX1" fmla="*/ 191911 w 248355"/>
              <a:gd name="connsiteY1" fmla="*/ 564445 h 1219200"/>
              <a:gd name="connsiteX2" fmla="*/ 248355 w 24835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55" h="1219200">
                <a:moveTo>
                  <a:pt x="0" y="1219200"/>
                </a:moveTo>
                <a:cubicBezTo>
                  <a:pt x="75259" y="993422"/>
                  <a:pt x="150519" y="767645"/>
                  <a:pt x="191911" y="564445"/>
                </a:cubicBezTo>
                <a:cubicBezTo>
                  <a:pt x="233303" y="361245"/>
                  <a:pt x="240829" y="180622"/>
                  <a:pt x="248355" y="0"/>
                </a:cubicBezTo>
              </a:path>
            </a:pathLst>
          </a:custGeom>
          <a:noFill/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11" y="5633227"/>
            <a:ext cx="4878646" cy="11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5301208"/>
                <a:ext cx="7128792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behaviors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close: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301208"/>
                <a:ext cx="7128792" cy="385234"/>
              </a:xfrm>
              <a:prstGeom prst="rect">
                <a:avLst/>
              </a:prstGeom>
              <a:blipFill rotWithShape="1">
                <a:blip r:embed="rId8"/>
                <a:stretch>
                  <a:fillRect l="-684" t="-6349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Algorithm2 (based on Poisson </a:t>
            </a:r>
            <a:r>
              <a:rPr lang="en-US" altLang="zh-CN" dirty="0" err="1" smtClean="0"/>
              <a:t>Approx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16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Step 2: Reducing the problem to the multi-dim problem</a:t>
                </a:r>
              </a:p>
              <a:p>
                <a:pPr lvl="1"/>
                <a:r>
                  <a:rPr lang="en-US" altLang="zh-CN" dirty="0" smtClean="0"/>
                  <a:t>Heavy items: E[X</a:t>
                </a:r>
                <a:r>
                  <a:rPr lang="en-US" altLang="zh-CN" baseline="-25000" dirty="0" smtClean="0"/>
                  <a:t>i</a:t>
                </a:r>
                <a:r>
                  <a:rPr lang="en-US" altLang="zh-CN" dirty="0" smtClean="0"/>
                  <a:t>]&gt;poly(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2"/>
                <a:r>
                  <a:rPr lang="en-US" altLang="zh-CN" dirty="0" smtClean="0"/>
                  <a:t>At most O(1/poly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)) many heavy items, so we can afford enumerating them</a:t>
                </a:r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320040" lvl="1" indent="0">
                  <a:buNone/>
                </a:pPr>
                <a:r>
                  <a:rPr lang="en-US" altLang="zh-CN" baseline="-25000" dirty="0" smtClean="0"/>
                  <a:t> </a:t>
                </a:r>
                <a:endParaRPr lang="en-US" altLang="zh-CN" baseline="-25000" dirty="0"/>
              </a:p>
              <a:p>
                <a:pPr marL="320040" lvl="1" indent="0">
                  <a:buNone/>
                </a:pP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Algorithm2 (based on Poisson </a:t>
            </a:r>
            <a:r>
              <a:rPr lang="en-US" altLang="zh-CN" dirty="0" err="1" smtClean="0"/>
              <a:t>Approx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7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8482136" cy="500553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dirty="0" smtClean="0"/>
                  <a:t>Step 2: Reducing the problem to the multi-dim problem</a:t>
                </a:r>
              </a:p>
              <a:p>
                <a:pPr lvl="1"/>
                <a:r>
                  <a:rPr lang="en-US" altLang="zh-CN" dirty="0" smtClean="0"/>
                  <a:t>Heavy items: E[X</a:t>
                </a:r>
                <a:r>
                  <a:rPr lang="en-US" altLang="zh-CN" baseline="-25000" dirty="0" smtClean="0"/>
                  <a:t>i</a:t>
                </a:r>
                <a:r>
                  <a:rPr lang="en-US" altLang="zh-CN" dirty="0" smtClean="0"/>
                  <a:t>]&gt;poly(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ϵ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2"/>
                <a:r>
                  <a:rPr lang="en-US" altLang="zh-CN" dirty="0" smtClean="0"/>
                  <a:t>At most O(1/poly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)) heavy items, so we can afford enumerating them</a:t>
                </a:r>
              </a:p>
              <a:p>
                <a:pPr lvl="1"/>
                <a:r>
                  <a:rPr lang="en-US" altLang="zh-CN" dirty="0" smtClean="0"/>
                  <a:t>Light items:</a:t>
                </a:r>
              </a:p>
              <a:p>
                <a:pPr lvl="2"/>
                <a:r>
                  <a:rPr lang="en-US" altLang="zh-CN" dirty="0" smtClean="0"/>
                  <a:t>Fix the set </a:t>
                </a:r>
                <a:r>
                  <a:rPr lang="en-US" altLang="zh-CN" i="1" dirty="0" smtClean="0"/>
                  <a:t>H</a:t>
                </a:r>
                <a:r>
                  <a:rPr lang="en-US" altLang="zh-CN" dirty="0" smtClean="0"/>
                  <a:t> of heavy items</a:t>
                </a:r>
              </a:p>
              <a:p>
                <a:pPr lvl="2"/>
                <a:r>
                  <a:rPr lang="en-US" altLang="zh-CN" dirty="0" smtClean="0"/>
                  <a:t>Each </a:t>
                </a:r>
                <a:r>
                  <a:rPr lang="en-US" altLang="zh-CN" dirty="0"/>
                  <a:t>X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 can be represented as a O(1)-dim </a:t>
                </a:r>
                <a:r>
                  <a:rPr lang="en-US" altLang="zh-CN" dirty="0" smtClean="0"/>
                  <a:t>vector </a:t>
                </a:r>
                <a:r>
                  <a:rPr lang="en-US" altLang="zh-CN" b="1" dirty="0" err="1"/>
                  <a:t>S</a:t>
                </a:r>
                <a:r>
                  <a:rPr lang="en-US" altLang="zh-CN" b="1" dirty="0" err="1" smtClean="0"/>
                  <a:t>g</a:t>
                </a:r>
                <a:r>
                  <a:rPr lang="en-US" altLang="zh-CN" b="1" dirty="0" smtClean="0"/>
                  <a:t>(</a:t>
                </a:r>
                <a:r>
                  <a:rPr lang="en-US" altLang="zh-CN" b="1" dirty="0" err="1" smtClean="0"/>
                  <a:t>i</a:t>
                </a:r>
                <a:r>
                  <a:rPr lang="en-US" altLang="zh-CN" b="1" dirty="0" smtClean="0"/>
                  <a:t>) </a:t>
                </a:r>
                <a:r>
                  <a:rPr lang="en-US" altLang="zh-CN" dirty="0" smtClean="0"/>
                  <a:t>(signature)</a:t>
                </a:r>
              </a:p>
              <a:p>
                <a:pPr marL="594360" lvl="2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smtClean="0"/>
                  <a:t>	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/>
                      </a:rPr>
                      <m:t>𝐒𝐠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/>
                      </a:rPr>
                      <m:t>, ……)</m:t>
                    </m:r>
                  </m:oMath>
                </a14:m>
                <a:endParaRPr lang="en-US" altLang="zh-CN" b="1" dirty="0"/>
              </a:p>
              <a:p>
                <a:pPr lvl="2"/>
                <a:r>
                  <a:rPr lang="en-US" altLang="zh-CN" dirty="0" smtClean="0"/>
                  <a:t>Enumerating all </a:t>
                </a:r>
                <a:r>
                  <a:rPr lang="en-US" altLang="zh-CN" dirty="0"/>
                  <a:t>O(1)-dim </a:t>
                </a:r>
                <a:r>
                  <a:rPr lang="en-US" altLang="zh-CN" dirty="0" smtClean="0"/>
                  <a:t>(budget) vectors </a:t>
                </a:r>
                <a:r>
                  <a:rPr lang="en-US" altLang="zh-CN" i="1" dirty="0" smtClean="0"/>
                  <a:t>B</a:t>
                </a:r>
              </a:p>
              <a:p>
                <a:pPr lvl="3"/>
                <a:r>
                  <a:rPr lang="en-US" altLang="zh-CN" dirty="0" smtClean="0"/>
                  <a:t>Find a set </a:t>
                </a:r>
                <a:r>
                  <a:rPr lang="en-US" altLang="zh-CN" i="1" dirty="0" smtClean="0"/>
                  <a:t>S</a:t>
                </a:r>
                <a:r>
                  <a:rPr lang="en-US" altLang="zh-CN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∪</m:t>
                    </m:r>
                    <m:r>
                      <a:rPr lang="en-US" altLang="zh-CN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CN" dirty="0" smtClean="0"/>
                  <a:t> is feasible and</a:t>
                </a:r>
              </a:p>
              <a:p>
                <a:pPr marL="868680" lvl="3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𝐒𝐠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CN" b="1" i="0" smtClean="0">
                            <a:latin typeface="Cambria Math"/>
                          </a:rPr>
                          <m:t>𝐒𝐠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0" i="1" smtClean="0">
                        <a:latin typeface="Cambria Math"/>
                      </a:rPr>
                      <m:t>≤(1+</m:t>
                    </m:r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  <m:r>
                      <a:rPr lang="en-US" altLang="zh-CN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b="1" dirty="0" smtClean="0"/>
                  <a:t>  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(using the multi-dim PTAS)</a:t>
                </a:r>
              </a:p>
              <a:p>
                <a:pPr marL="868680" lvl="3" indent="0">
                  <a:buNone/>
                </a:pPr>
                <a:r>
                  <a:rPr lang="en-US" altLang="zh-CN" dirty="0" smtClean="0"/>
                  <a:t>	    (or declare there is none S </a:t>
                </a:r>
                <a:r>
                  <a:rPr lang="en-US" altLang="zh-CN" dirty="0" err="1" smtClean="0"/>
                  <a:t>s.t.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/>
                      </a:rPr>
                      <m:t>𝐒𝐠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 smtClean="0"/>
                  <a:t>)</a:t>
                </a:r>
                <a:endParaRPr lang="en-US" altLang="zh-CN" dirty="0"/>
              </a:p>
              <a:p>
                <a:pPr lvl="2"/>
                <a:r>
                  <a:rPr lang="en-US" altLang="zh-CN" dirty="0" smtClean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𝑆</m:t>
                    </m:r>
                    <m:r>
                      <a:rPr lang="en-US" altLang="zh-CN" i="1">
                        <a:latin typeface="Cambria Math"/>
                      </a:rPr>
                      <m:t>∪</m:t>
                    </m:r>
                    <m:r>
                      <a:rPr lang="en-US" altLang="zh-CN" i="1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∪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≤1</m:t>
                            </m:r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is largest</a:t>
                </a:r>
                <a:endParaRPr lang="en-US" altLang="zh-CN" dirty="0" smtClean="0"/>
              </a:p>
              <a:p>
                <a:pPr marL="868680" lvl="3" indent="0">
                  <a:buNone/>
                </a:pPr>
                <a:endParaRPr lang="en-US" altLang="zh-CN" dirty="0" smtClean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320040" lvl="1" indent="0">
                  <a:buNone/>
                </a:pPr>
                <a:r>
                  <a:rPr lang="en-US" altLang="zh-CN" baseline="-25000" dirty="0" smtClean="0"/>
                  <a:t> </a:t>
                </a:r>
                <a:endParaRPr lang="en-US" altLang="zh-CN" baseline="-25000" dirty="0"/>
              </a:p>
              <a:p>
                <a:pPr marL="320040" lvl="1" indent="0">
                  <a:buNone/>
                </a:pPr>
                <a:endParaRPr lang="zh-CN" altLang="en-US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8482136" cy="5005536"/>
              </a:xfrm>
              <a:blipFill rotWithShape="1">
                <a:blip r:embed="rId2"/>
                <a:stretch>
                  <a:fillRect l="-791" t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Algorithm2 (based on Poisson </a:t>
            </a:r>
            <a:r>
              <a:rPr lang="en-US" altLang="zh-CN" dirty="0" err="1" smtClean="0"/>
              <a:t>Approx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8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13" y="1663824"/>
            <a:ext cx="7772400" cy="13910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The position of each point is random (non-</a:t>
            </a:r>
            <a:r>
              <a:rPr lang="en-US" altLang="zh-CN" dirty="0" err="1" smtClean="0"/>
              <a:t>i.i.d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All </a:t>
            </a:r>
            <a:r>
              <a:rPr lang="en-US" altLang="zh-CN" dirty="0" err="1" smtClean="0"/>
              <a:t>pts</a:t>
            </a:r>
            <a:r>
              <a:rPr lang="en-US" altLang="zh-CN" dirty="0" smtClean="0"/>
              <a:t> are independent from each other</a:t>
            </a:r>
          </a:p>
          <a:p>
            <a:r>
              <a:rPr lang="en-US" altLang="zh-CN" dirty="0" smtClean="0"/>
              <a:t>A popular model in wireless networks/spatial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databases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03848" y="3429000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3635896" y="386104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5000025" y="3941440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3860304" y="5262871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3419872" y="40770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4211960" y="4149080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5152425" y="4093840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Oval 43"/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Oval 44"/>
          <p:cNvSpPr/>
          <p:nvPr/>
        </p:nvSpPr>
        <p:spPr>
          <a:xfrm>
            <a:off x="4655096" y="5165576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Oval 45"/>
          <p:cNvSpPr/>
          <p:nvPr/>
        </p:nvSpPr>
        <p:spPr>
          <a:xfrm>
            <a:off x="4283968" y="494116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Oval 46"/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Oval 47"/>
          <p:cNvSpPr/>
          <p:nvPr/>
        </p:nvSpPr>
        <p:spPr>
          <a:xfrm>
            <a:off x="4012704" y="5373216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Oval 48"/>
          <p:cNvSpPr/>
          <p:nvPr/>
        </p:nvSpPr>
        <p:spPr>
          <a:xfrm>
            <a:off x="3923928" y="5085184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19972" y="3717612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0.1</a:t>
            </a:r>
            <a:endParaRPr lang="zh-CN" alt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4788024" y="3717032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177925" y="400564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0.4</a:t>
            </a:r>
            <a:endParaRPr lang="zh-CN" altLang="en-US" sz="800" dirty="0"/>
          </a:p>
        </p:txBody>
      </p:sp>
      <p:sp>
        <p:nvSpPr>
          <p:cNvPr id="33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Stochastic Geometry Models	</a:t>
            </a:r>
            <a:endParaRPr lang="zh-CN" altLang="en-US" dirty="0"/>
          </a:p>
        </p:txBody>
      </p:sp>
      <p:sp>
        <p:nvSpPr>
          <p:cNvPr id="34" name="TextBox 51"/>
          <p:cNvSpPr txBox="1"/>
          <p:nvPr/>
        </p:nvSpPr>
        <p:spPr>
          <a:xfrm>
            <a:off x="4211960" y="472514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35" name="TextBox 51"/>
          <p:cNvSpPr txBox="1"/>
          <p:nvPr/>
        </p:nvSpPr>
        <p:spPr>
          <a:xfrm>
            <a:off x="4716016" y="508576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36" name="TextBox 51"/>
          <p:cNvSpPr txBox="1"/>
          <p:nvPr/>
        </p:nvSpPr>
        <p:spPr>
          <a:xfrm>
            <a:off x="3521741" y="364502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37" name="TextBox 51"/>
          <p:cNvSpPr txBox="1"/>
          <p:nvPr/>
        </p:nvSpPr>
        <p:spPr>
          <a:xfrm>
            <a:off x="3491880" y="400506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0.7</a:t>
            </a:r>
            <a:endParaRPr lang="zh-CN" altLang="en-US" sz="800" dirty="0"/>
          </a:p>
        </p:txBody>
      </p:sp>
      <p:sp>
        <p:nvSpPr>
          <p:cNvPr id="54" name="TextBox 51"/>
          <p:cNvSpPr txBox="1"/>
          <p:nvPr/>
        </p:nvSpPr>
        <p:spPr>
          <a:xfrm>
            <a:off x="3521741" y="436568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0.2</a:t>
            </a:r>
            <a:endParaRPr lang="zh-CN" altLang="en-US" sz="800" dirty="0"/>
          </a:p>
        </p:txBody>
      </p:sp>
      <p:sp>
        <p:nvSpPr>
          <p:cNvPr id="55" name="TextBox 51"/>
          <p:cNvSpPr txBox="1"/>
          <p:nvPr/>
        </p:nvSpPr>
        <p:spPr>
          <a:xfrm>
            <a:off x="4283968" y="4077072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</a:t>
            </a:r>
            <a:endParaRPr lang="zh-CN" altLang="en-US" sz="800" dirty="0"/>
          </a:p>
        </p:txBody>
      </p:sp>
      <p:sp>
        <p:nvSpPr>
          <p:cNvPr id="56" name="TextBox 51"/>
          <p:cNvSpPr txBox="1"/>
          <p:nvPr/>
        </p:nvSpPr>
        <p:spPr>
          <a:xfrm>
            <a:off x="3635896" y="501375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57" name="TextBox 51"/>
          <p:cNvSpPr txBox="1"/>
          <p:nvPr/>
        </p:nvSpPr>
        <p:spPr>
          <a:xfrm>
            <a:off x="3593749" y="5229780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0.2</a:t>
            </a:r>
            <a:endParaRPr lang="zh-CN" altLang="en-US" sz="800" dirty="0"/>
          </a:p>
        </p:txBody>
      </p:sp>
      <p:sp>
        <p:nvSpPr>
          <p:cNvPr id="58" name="TextBox 51"/>
          <p:cNvSpPr txBox="1"/>
          <p:nvPr/>
        </p:nvSpPr>
        <p:spPr>
          <a:xfrm>
            <a:off x="3851920" y="544522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9" name="文本框 8"/>
          <p:cNvSpPr txBox="1"/>
          <p:nvPr/>
        </p:nvSpPr>
        <p:spPr>
          <a:xfrm>
            <a:off x="2885955" y="58763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Locational uncertainty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0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CN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Well known: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Law of small numbers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i="1" dirty="0" smtClean="0"/>
                  <a:t>n</a:t>
                </a:r>
                <a:r>
                  <a:rPr lang="en-US" altLang="zh-CN" dirty="0" smtClean="0"/>
                  <a:t> Bernoulli </a:t>
                </a:r>
                <a:r>
                  <a:rPr lang="en-US" altLang="zh-CN" dirty="0" err="1" smtClean="0"/>
                  <a:t>r.v</a:t>
                </a:r>
                <a:r>
                  <a:rPr lang="en-US" altLang="zh-CN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(1-</a:t>
                </a:r>
                <a:r>
                  <a:rPr lang="en-US" altLang="zh-CN" i="1" dirty="0" smtClean="0"/>
                  <a:t>p</a:t>
                </a:r>
                <a:r>
                  <a:rPr lang="en-US" altLang="zh-CN" dirty="0" smtClean="0"/>
                  <a:t>, </a:t>
                </a:r>
                <a:r>
                  <a:rPr lang="en-US" altLang="zh-CN" i="1" dirty="0" smtClean="0"/>
                  <a:t>p</a:t>
                </a:r>
                <a:r>
                  <a:rPr lang="en-US" altLang="zh-CN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𝑛𝑝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𝑐𝑜𝑛𝑠𝑡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→∞, 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∼</m:t>
                    </m:r>
                    <m:r>
                      <a:rPr lang="en-US" altLang="zh-CN" b="0" i="1" smtClean="0">
                        <a:latin typeface="Cambria Math"/>
                      </a:rPr>
                      <m:t>𝑃𝑜𝑖𝑠𝑠𝑜𝑛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𝑛𝑝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19130"/>
            <a:ext cx="3384376" cy="25062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Poisson Approximation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43608" y="1905000"/>
                <a:ext cx="8254428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Le Cam’s theorem (rephrased):</a:t>
                </a:r>
              </a:p>
              <a:p>
                <a:pPr marL="0" indent="0">
                  <a:buNone/>
                </a:pPr>
                <a:r>
                  <a:rPr lang="en-US" altLang="zh-CN" i="1" dirty="0"/>
                  <a:t>n</a:t>
                </a:r>
                <a:r>
                  <a:rPr lang="en-US" altLang="zh-CN" dirty="0"/>
                  <a:t> </a:t>
                </a:r>
                <a:r>
                  <a:rPr lang="en-US" altLang="zh-CN" dirty="0" err="1" smtClean="0"/>
                  <a:t>r.v</a:t>
                </a:r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(with common support (0,1,2,3,4,…)) with signature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/>
                            </a:rPr>
                            <m:t>𝐬𝐠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func>
                        <m:func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,…)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b="0" dirty="0" smtClean="0"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𝐬𝐠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b="1" i="0" smtClean="0">
                            <a:latin typeface="Cambria Math"/>
                          </a:rPr>
                          <m:t>𝐬𝐠</m:t>
                        </m:r>
                      </m:e>
                    </m:nary>
                  </m:oMath>
                </a14:m>
                <a:endParaRPr lang="en-US" altLang="zh-CN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</a:t>
                </a:r>
                <a:r>
                  <a:rPr lang="en-US" altLang="zh-CN" dirty="0" err="1" smtClean="0"/>
                  <a:t>i.i.d</a:t>
                </a:r>
                <a:r>
                  <a:rPr lang="en-US" altLang="zh-CN" dirty="0" smtClean="0"/>
                  <a:t>. </a:t>
                </a:r>
                <a:r>
                  <a:rPr lang="en-US" altLang="zh-CN" dirty="0" err="1" smtClean="0"/>
                  <a:t>r.v</a:t>
                </a:r>
                <a:r>
                  <a:rPr lang="en-US" altLang="zh-CN" dirty="0" smtClean="0"/>
                  <a:t>. with </a:t>
                </a:r>
                <a:r>
                  <a:rPr lang="en-US" altLang="zh-CN" dirty="0" err="1" smtClean="0"/>
                  <a:t>distr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𝐬𝐠</m:t>
                    </m:r>
                    <m:r>
                      <a:rPr lang="en-US" altLang="zh-CN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0" smtClean="0">
                                <a:latin typeface="Cambria Math"/>
                              </a:rPr>
                              <m:t>𝐬𝐠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i="1" dirty="0" smtClean="0"/>
                  <a:t> follows the </a:t>
                </a:r>
                <a:r>
                  <a:rPr lang="en-US" altLang="zh-CN" b="1" i="1" dirty="0" smtClean="0">
                    <a:solidFill>
                      <a:srgbClr val="FF0000"/>
                    </a:solidFill>
                  </a:rPr>
                  <a:t>compound Poisson </a:t>
                </a:r>
                <a:r>
                  <a:rPr lang="en-US" altLang="zh-CN" b="1" i="1" dirty="0" err="1" smtClean="0">
                    <a:solidFill>
                      <a:srgbClr val="FF0000"/>
                    </a:solidFill>
                  </a:rPr>
                  <a:t>distr</a:t>
                </a:r>
                <a:r>
                  <a:rPr lang="en-US" altLang="zh-CN" b="1" i="1" dirty="0" smtClean="0">
                    <a:solidFill>
                      <a:srgbClr val="FF0000"/>
                    </a:solidFill>
                  </a:rPr>
                  <a:t> (CPD) </a:t>
                </a:r>
                <a:r>
                  <a:rPr lang="en-US" altLang="zh-CN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corresponding to</a:t>
                </a:r>
                <a:r>
                  <a:rPr lang="en-US" altLang="zh-CN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altLang="zh-CN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sg</a:t>
                </a:r>
                <a:endParaRPr lang="en-US" altLang="zh-CN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i="1" dirty="0" smtClean="0">
                    <a:solidFill>
                      <a:srgbClr val="FF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𝑌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i="1" dirty="0" smtClean="0"/>
                  <a:t>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𝑁</m:t>
                    </m:r>
                    <m:r>
                      <a:rPr lang="en-US" altLang="zh-CN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Poisson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0" smtClean="0">
                                <a:latin typeface="Cambria Math"/>
                              </a:rPr>
                              <m:t>𝐬𝐠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i="1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43608" y="1905000"/>
                <a:ext cx="8254428" cy="4267200"/>
              </a:xfrm>
              <a:blipFill rotWithShape="1">
                <a:blip r:embed="rId2"/>
                <a:stretch>
                  <a:fillRect l="-1477" t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5589240"/>
                <a:ext cx="8172400" cy="101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3200" dirty="0" smtClean="0">
                    <a:latin typeface="+mn-lt"/>
                  </a:rPr>
                  <a:t>Then,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/>
                          </a:rPr>
                          <m:t>∑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/>
                          </a:rPr>
                          <m:t>, </m:t>
                        </m:r>
                        <m:r>
                          <a:rPr lang="en-US" altLang="zh-CN" sz="32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CN" sz="3200" i="1">
                        <a:latin typeface="Cambria Math"/>
                      </a:rPr>
                      <m:t>≤∑</m:t>
                    </m:r>
                    <m:sSubSup>
                      <m:sSub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3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3200" dirty="0" smtClean="0">
                    <a:latin typeface="+mn-lt"/>
                  </a:rPr>
                  <a:t> </a:t>
                </a:r>
                <a:r>
                  <a:rPr lang="en-US" altLang="zh-CN" sz="3200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32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/>
                          </a:rPr>
                          <m:t>≠0]</m:t>
                        </m:r>
                      </m:e>
                    </m:func>
                  </m:oMath>
                </a14:m>
                <a:endParaRPr lang="zh-CN" altLang="en-US" sz="3200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:endParaRPr lang="zh-CN" alt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8172400" cy="1015086"/>
              </a:xfrm>
              <a:prstGeom prst="rect">
                <a:avLst/>
              </a:prstGeom>
              <a:blipFill rotWithShape="1">
                <a:blip r:embed="rId3"/>
                <a:stretch>
                  <a:fillRect l="-1864" t="-7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2987824" y="6309320"/>
                <a:ext cx="4104456" cy="432048"/>
              </a:xfrm>
              <a:prstGeom prst="wedgeRoundRectCallout">
                <a:avLst>
                  <a:gd name="adj1" fmla="val -70429"/>
                  <a:gd name="adj2" fmla="val -63332"/>
                  <a:gd name="adj3" fmla="val 16667"/>
                </a:avLst>
              </a:prstGeom>
              <a:noFill/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0070C0"/>
                    </a:solidFill>
                  </a:rPr>
                  <a:t>Variational distance:</a:t>
                </a:r>
              </a:p>
              <a:p>
                <a:pPr algn="ctr"/>
                <a:r>
                  <a:rPr lang="en-US" altLang="zh-CN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Pr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309320"/>
                <a:ext cx="4104456" cy="432048"/>
              </a:xfrm>
              <a:prstGeom prst="wedgeRoundRectCallout">
                <a:avLst>
                  <a:gd name="adj1" fmla="val -70429"/>
                  <a:gd name="adj2" fmla="val -63332"/>
                  <a:gd name="adj3" fmla="val 16667"/>
                </a:avLst>
              </a:prstGeom>
              <a:blipFill rotWithShape="1">
                <a:blip r:embed="rId4"/>
                <a:stretch>
                  <a:fillRect t="-43373" b="-15301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Poisson Approximation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20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Poisson Approximation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978080" cy="560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Le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Cam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’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theorem</m:t>
                    </m:r>
                    <m:r>
                      <m:rPr>
                        <m:nor/>
                      </m:rPr>
                      <a:rPr lang="en-US" altLang="zh-CN" sz="3200" b="1" dirty="0" smtClean="0">
                        <a:solidFill>
                          <a:srgbClr val="FF0000"/>
                        </a:solidFill>
                      </a:rPr>
                      <m:t>:</m:t>
                    </m:r>
                    <m:r>
                      <a:rPr lang="en-US" altLang="zh-CN" sz="32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/>
                          </a:rPr>
                          <m:t>∑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/>
                          </a:rPr>
                          <m:t>, </m:t>
                        </m:r>
                        <m:r>
                          <a:rPr lang="en-US" altLang="zh-CN" sz="32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CN" sz="3200" i="1">
                        <a:latin typeface="Cambria Math"/>
                      </a:rPr>
                      <m:t>≤∑</m:t>
                    </m:r>
                    <m:sSubSup>
                      <m:sSub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3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3200" dirty="0" smtClean="0"/>
              </a:p>
              <a:p>
                <a:pPr>
                  <a:lnSpc>
                    <a:spcPct val="90000"/>
                  </a:lnSpc>
                </a:pPr>
                <a:endParaRPr lang="en-US" altLang="zh-CN" sz="32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zh-CN" sz="3200" dirty="0" smtClean="0"/>
                  <a:t>Ob: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have the same signature, then they correspond to the same CPD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3200" dirty="0"/>
              </a:p>
              <a:p>
                <a:pPr>
                  <a:lnSpc>
                    <a:spcPct val="90000"/>
                  </a:lnSpc>
                </a:pPr>
                <a:r>
                  <a:rPr lang="en-US" altLang="zh-CN" sz="3200" dirty="0" smtClean="0"/>
                  <a:t>So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zh-CN" altLang="en-US" sz="3200" dirty="0" smtClean="0"/>
                  <a:t>  </a:t>
                </a:r>
                <a:r>
                  <a:rPr lang="en-US" altLang="zh-CN" sz="3200" dirty="0" smtClean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i="1">
                            <a:latin typeface="Cambria Math"/>
                          </a:rPr>
                          <m:t>𝑖</m:t>
                        </m:r>
                        <m:r>
                          <a:rPr lang="en-US" altLang="zh-CN" sz="32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 smtClean="0"/>
                  <a:t>are sufficiently small, the distributions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𝑋</m:t>
                    </m:r>
                    <m:r>
                      <a:rPr lang="en-US" altLang="zh-CN" sz="3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𝑋</m:t>
                    </m:r>
                    <m:r>
                      <a:rPr lang="en-US" altLang="zh-CN" sz="3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are close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3200" dirty="0"/>
              </a:p>
              <a:p>
                <a:pPr>
                  <a:lnSpc>
                    <a:spcPct val="90000"/>
                  </a:lnSpc>
                </a:pPr>
                <a:r>
                  <a:rPr lang="en-US" altLang="zh-CN" sz="3200" dirty="0" smtClean="0"/>
                  <a:t>Therefore, enumerating the signature of light items suffices (instead of enumerating subsets)</a:t>
                </a:r>
                <a:endParaRPr lang="zh-CN" altLang="en-US" sz="3200" dirty="0"/>
              </a:p>
              <a:p>
                <a:pPr>
                  <a:lnSpc>
                    <a:spcPct val="90000"/>
                  </a:lnSpc>
                </a:pPr>
                <a:endParaRPr lang="zh-CN" altLang="en-US" sz="32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978080" cy="5606920"/>
              </a:xfrm>
              <a:prstGeom prst="rect">
                <a:avLst/>
              </a:prstGeom>
              <a:blipFill rotWithShape="1">
                <a:blip r:embed="rId2"/>
                <a:stretch>
                  <a:fillRect l="-1146" r="-2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Summary</a:t>
            </a:r>
            <a:endParaRPr lang="zh-CN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 smtClean="0"/>
                  <a:t>The #dimension needs to be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𝐿</m:t>
                    </m:r>
                    <m:r>
                      <a:rPr lang="en-US" altLang="zh-CN" i="1" dirty="0" smtClean="0">
                        <a:latin typeface="Cambria Math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</a:rPr>
                      <m:t>𝑝𝑜𝑙𝑦</m:t>
                    </m:r>
                    <m:r>
                      <a:rPr lang="en-US" altLang="zh-CN" i="1" dirty="0" smtClean="0">
                        <a:latin typeface="Cambria Math"/>
                      </a:rPr>
                      <m:t>(1/</m:t>
                    </m:r>
                    <m:r>
                      <a:rPr lang="en-US" altLang="zh-CN" b="0" i="1" dirty="0" smtClean="0">
                        <a:latin typeface="Cambria Math"/>
                      </a:rPr>
                      <m:t>𝜖</m:t>
                    </m:r>
                    <m:r>
                      <a:rPr lang="en-US" altLang="zh-CN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We solve an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 smtClean="0"/>
                  <a:t>-dim optimization problem</a:t>
                </a:r>
              </a:p>
              <a:p>
                <a:pPr eaLnBrk="1" hangingPunct="1"/>
                <a:endParaRPr lang="en-US" altLang="zh-CN" dirty="0" smtClean="0"/>
              </a:p>
              <a:p>
                <a:pPr eaLnBrk="1" hangingPunct="1"/>
                <a:r>
                  <a:rPr lang="en-US" altLang="zh-CN" dirty="0" smtClean="0"/>
                  <a:t>The overall running time is</a:t>
                </a:r>
                <a:endParaRPr lang="en-US" altLang="zh-CN" baseline="30000" dirty="0" smtClean="0"/>
              </a:p>
              <a:p>
                <a:pPr eaLnBrk="1" hangingPunct="1"/>
                <a:endParaRPr lang="en-US" altLang="zh-CN" baseline="30000" dirty="0" smtClean="0"/>
              </a:p>
              <a:p>
                <a:pPr eaLnBrk="1" hangingPunct="1"/>
                <a:r>
                  <a:rPr lang="en-US" altLang="zh-CN" dirty="0" smtClean="0"/>
                  <a:t>This improves the                       running time in </a:t>
                </a:r>
                <a:r>
                  <a:rPr lang="en-US" altLang="zh-CN" sz="2000" dirty="0" smtClean="0">
                    <a:solidFill>
                      <a:srgbClr val="7F7F7F"/>
                    </a:solidFill>
                  </a:rPr>
                  <a:t>[</a:t>
                </a:r>
                <a:r>
                  <a:rPr lang="en-US" altLang="zh-CN" sz="2000" dirty="0" err="1" smtClean="0">
                    <a:solidFill>
                      <a:srgbClr val="7F7F7F"/>
                    </a:solidFill>
                  </a:rPr>
                  <a:t>Bhalgat</a:t>
                </a:r>
                <a:r>
                  <a:rPr lang="en-US" altLang="zh-CN" sz="2000" dirty="0" smtClean="0">
                    <a:solidFill>
                      <a:srgbClr val="7F7F7F"/>
                    </a:solidFill>
                  </a:rPr>
                  <a:t>, </a:t>
                </a:r>
                <a:r>
                  <a:rPr lang="en-US" altLang="zh-CN" sz="2000" dirty="0" err="1" smtClean="0">
                    <a:solidFill>
                      <a:srgbClr val="7F7F7F"/>
                    </a:solidFill>
                  </a:rPr>
                  <a:t>Goel</a:t>
                </a:r>
                <a:r>
                  <a:rPr lang="en-US" altLang="zh-CN" sz="2000" dirty="0" smtClean="0">
                    <a:solidFill>
                      <a:srgbClr val="7F7F7F"/>
                    </a:solidFill>
                  </a:rPr>
                  <a:t>, </a:t>
                </a:r>
                <a:r>
                  <a:rPr lang="en-US" altLang="zh-CN" sz="2000" dirty="0" err="1" smtClean="0">
                    <a:solidFill>
                      <a:srgbClr val="7F7F7F"/>
                    </a:solidFill>
                  </a:rPr>
                  <a:t>Khanna</a:t>
                </a:r>
                <a:r>
                  <a:rPr lang="en-US" altLang="zh-CN" sz="2000" dirty="0" smtClean="0">
                    <a:solidFill>
                      <a:srgbClr val="7F7F7F"/>
                    </a:solidFill>
                  </a:rPr>
                  <a:t>. SODA’11]  </a:t>
                </a:r>
              </a:p>
              <a:p>
                <a:r>
                  <a:rPr lang="en-US" altLang="zh-CN" dirty="0"/>
                  <a:t>Can be easily extended to </a:t>
                </a:r>
                <a:r>
                  <a:rPr lang="en-US" altLang="zh-CN" dirty="0" smtClean="0"/>
                  <a:t>the multi-dimensional case, other combinatorial constraints etc.</a:t>
                </a:r>
                <a:endParaRPr lang="en-US" altLang="zh-CN" dirty="0"/>
              </a:p>
              <a:p>
                <a:pPr eaLnBrk="1" hangingPunct="1"/>
                <a:endParaRPr lang="zh-CN" altLang="en-US" dirty="0" smtClean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4505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shot 2012-08-21 at 9.51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9616"/>
            <a:ext cx="1516529" cy="533400"/>
          </a:xfrm>
          <a:prstGeom prst="rect">
            <a:avLst/>
          </a:prstGeom>
        </p:spPr>
      </p:pic>
      <p:pic>
        <p:nvPicPr>
          <p:cNvPr id="7" name="Picture 6" descr="Screen shot 2012-08-21 at 9.51.3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861048"/>
            <a:ext cx="1600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2055"/>
      </p:ext>
    </p:extLst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Stochastic Combinatorial Optimization: The </a:t>
            </a:r>
            <a:r>
              <a:rPr lang="en-US" altLang="zh-CN" sz="2800" dirty="0">
                <a:solidFill>
                  <a:srgbClr val="FF0000"/>
                </a:solidFill>
              </a:rPr>
              <a:t>Poisson Approximation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Technique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CN" dirty="0">
                <a:solidFill>
                  <a:srgbClr val="FF0000"/>
                </a:solidFill>
              </a:rPr>
              <a:t>(Adaptive) Stochastic Knapsack</a:t>
            </a:r>
          </a:p>
          <a:p>
            <a:r>
              <a:rPr lang="en-US" altLang="zh-CN" sz="2800" dirty="0" smtClean="0"/>
              <a:t>Expected </a:t>
            </a:r>
            <a:r>
              <a:rPr lang="en-US" altLang="zh-CN" sz="2800" dirty="0"/>
              <a:t>Utility Maximization: The Fourier Decomposition Technique</a:t>
            </a: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6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Stochastic Knapsack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978080" cy="4572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knapsack of capacity C</a:t>
            </a:r>
          </a:p>
          <a:p>
            <a:r>
              <a:rPr lang="en-US" altLang="zh-CN" dirty="0" smtClean="0"/>
              <a:t>A set of items, each having a fixed profit</a:t>
            </a:r>
          </a:p>
          <a:p>
            <a:r>
              <a:rPr lang="en-US" altLang="zh-CN" dirty="0" smtClean="0"/>
              <a:t>Known: </a:t>
            </a: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Prior </a:t>
            </a:r>
            <a:r>
              <a:rPr lang="en-US" altLang="zh-CN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distr</a:t>
            </a: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size of each item.</a:t>
            </a:r>
          </a:p>
          <a:p>
            <a:r>
              <a:rPr lang="en-US" altLang="zh-CN" dirty="0" smtClean="0"/>
              <a:t>Each time we choose an item and place it in the knapsack irrevocably</a:t>
            </a:r>
          </a:p>
          <a:p>
            <a:r>
              <a:rPr lang="en-US" altLang="zh-CN" dirty="0" smtClean="0"/>
              <a:t>The actual size of the item becomes known after the decision  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Knapsack constraint: </a:t>
            </a:r>
            <a:r>
              <a:rPr lang="en-US" altLang="zh-CN" sz="2400" dirty="0" smtClean="0">
                <a:solidFill>
                  <a:srgbClr val="00B050"/>
                </a:solidFill>
              </a:rPr>
              <a:t>The total size of accepted items &lt;= C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en-US" altLang="zh-CN" dirty="0" smtClean="0"/>
              <a:t>Goal: maximize E[Profit]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300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[L, Yuan STOC13]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Stochastic Knapsack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61520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US" altLang="zh-CN" b="1" dirty="0" smtClean="0">
                    <a:solidFill>
                      <a:schemeClr val="tx1"/>
                    </a:solidFill>
                  </a:rPr>
                  <a:t>Previous work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5-approx 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[Dean,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Goemans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Vondrak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. FOCS’04]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3-approx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[Dean,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Goemans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Vondrak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MOR’08]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  <a:cs typeface="Calibri" pitchFamily="34" charset="0"/>
                  </a:rPr>
                  <a:t>(1</a:t>
                </a:r>
                <a:r>
                  <a:rPr lang="en-US" altLang="zh-CN" dirty="0">
                    <a:solidFill>
                      <a:schemeClr val="tx1"/>
                    </a:solidFill>
                    <a:cs typeface="Calibri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zh-CN" dirty="0">
                    <a:solidFill>
                      <a:schemeClr val="tx1"/>
                    </a:solidFill>
                    <a:cs typeface="Calibri" pitchFamily="34" charset="0"/>
                  </a:rPr>
                  <a:t> 1+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)-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approx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altLang="zh-CN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Bhalgat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Goel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Khanna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. SODA’11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2-approx 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altLang="zh-CN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Bhalgat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12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8-approx (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size&amp;profit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 correlation, cancellation)</a:t>
                </a:r>
              </a:p>
              <a:p>
                <a:pPr marL="4572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[Gupta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Krishnaswamy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Molinaro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</a:rPr>
                  <a:t>Ravi.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FOCS’11] </a:t>
                </a:r>
                <a:endParaRPr lang="en-US" altLang="zh-CN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45720" indent="0">
                  <a:buNone/>
                </a:pPr>
                <a:r>
                  <a:rPr lang="en-US" altLang="zh-CN" b="1" dirty="0" smtClean="0"/>
                  <a:t>Our result:</a:t>
                </a:r>
              </a:p>
              <a:p>
                <a:pPr marL="45720" indent="0">
                  <a:buNone/>
                </a:pPr>
                <a:r>
                  <a:rPr lang="en-US" altLang="zh-CN" dirty="0">
                    <a:cs typeface="Calibri" pitchFamily="34" charset="0"/>
                  </a:rPr>
                  <a:t>(1+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en-US" altLang="zh-CN" dirty="0">
                    <a:cs typeface="Calibri" pitchFamily="34" charset="0"/>
                  </a:rPr>
                  <a:t> 1+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/>
                  <a:t>)-</a:t>
                </a:r>
                <a:r>
                  <a:rPr lang="en-US" altLang="zh-CN" dirty="0" err="1" smtClean="0"/>
                  <a:t>approx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 (</a:t>
                </a:r>
                <a:r>
                  <a:rPr lang="en-US" altLang="zh-CN" dirty="0" err="1"/>
                  <a:t>size&amp;profit</a:t>
                </a:r>
                <a:r>
                  <a:rPr lang="en-US" altLang="zh-CN" dirty="0"/>
                  <a:t> correlation, cancellation)</a:t>
                </a:r>
              </a:p>
              <a:p>
                <a:pPr marL="45720" indent="0">
                  <a:buNone/>
                </a:pPr>
                <a:r>
                  <a:rPr lang="en-US" altLang="zh-CN" dirty="0" smtClean="0"/>
                  <a:t>2-approx </a:t>
                </a:r>
                <a:r>
                  <a:rPr lang="en-US" altLang="zh-CN" dirty="0"/>
                  <a:t> (</a:t>
                </a:r>
                <a:r>
                  <a:rPr lang="en-US" altLang="zh-CN" dirty="0" err="1"/>
                  <a:t>size&amp;profit</a:t>
                </a:r>
                <a:r>
                  <a:rPr lang="en-US" altLang="zh-CN" dirty="0"/>
                  <a:t> correlation, cancellation)</a:t>
                </a:r>
              </a:p>
              <a:p>
                <a:pPr marL="45720" indent="0">
                  <a:buNone/>
                </a:pPr>
                <a:endParaRPr lang="en-US" altLang="zh-CN" dirty="0" smtClean="0"/>
              </a:p>
              <a:p>
                <a:pPr marL="502920" indent="-457200"/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61520"/>
              </a:xfrm>
              <a:blipFill rotWithShape="1">
                <a:blip r:embed="rId2"/>
                <a:stretch>
                  <a:fillRect l="-706" t="-1004" b="-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39752" y="57332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7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Stochastic Knapsack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417930"/>
            <a:ext cx="7772400" cy="4572000"/>
          </a:xfrm>
        </p:spPr>
        <p:txBody>
          <a:bodyPr/>
          <a:lstStyle/>
          <a:p>
            <a:r>
              <a:rPr lang="en-US" altLang="zh-CN" dirty="0" smtClean="0"/>
              <a:t>Decision Tree</a:t>
            </a:r>
            <a:endParaRPr lang="zh-CN" altLang="en-US" dirty="0"/>
          </a:p>
        </p:txBody>
      </p:sp>
      <p:sp>
        <p:nvSpPr>
          <p:cNvPr id="23" name="Oval 22"/>
          <p:cNvSpPr/>
          <p:nvPr/>
        </p:nvSpPr>
        <p:spPr>
          <a:xfrm>
            <a:off x="4241786" y="252253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3131840" y="3091772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3901610" y="3068960"/>
            <a:ext cx="144016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4788024" y="3084260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5609938" y="3140968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Straight Connector 27"/>
          <p:cNvCxnSpPr>
            <a:stCxn id="23" idx="3"/>
            <a:endCxn id="24" idx="7"/>
          </p:cNvCxnSpPr>
          <p:nvPr/>
        </p:nvCxnSpPr>
        <p:spPr>
          <a:xfrm flipH="1">
            <a:off x="3254765" y="2645455"/>
            <a:ext cx="1008112" cy="467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4"/>
            <a:endCxn id="25" idx="0"/>
          </p:cNvCxnSpPr>
          <p:nvPr/>
        </p:nvCxnSpPr>
        <p:spPr>
          <a:xfrm flipH="1">
            <a:off x="3973618" y="2666546"/>
            <a:ext cx="340176" cy="402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4"/>
            <a:endCxn id="26" idx="0"/>
          </p:cNvCxnSpPr>
          <p:nvPr/>
        </p:nvCxnSpPr>
        <p:spPr>
          <a:xfrm>
            <a:off x="4313794" y="2666546"/>
            <a:ext cx="546238" cy="417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34885" y="2645455"/>
            <a:ext cx="1266318" cy="516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067944" y="2060848"/>
            <a:ext cx="10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Item 1</a:t>
            </a:r>
            <a:endParaRPr lang="zh-CN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288834" y="5373216"/>
            <a:ext cx="498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Exponential size!!!! (depth=n)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51720" y="5805264"/>
            <a:ext cx="58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to represent such a tree? Compact solution?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5816" y="2702711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Size=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𝜖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02711"/>
                <a:ext cx="1152128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1058" t="-1961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635896" y="273855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Size=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/>
                      </a:rPr>
                      <m:t>3</m:t>
                    </m:r>
                    <m:r>
                      <a:rPr lang="en-US" altLang="zh-CN" sz="1400" b="0" i="1" smtClean="0">
                        <a:latin typeface="Cambria Math"/>
                      </a:rPr>
                      <m:t>𝜖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38554"/>
                <a:ext cx="1152128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058" t="-1961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283968" y="273855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Size=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/>
                      </a:rPr>
                      <m:t>10</m:t>
                    </m:r>
                    <m:r>
                      <a:rPr lang="en-US" altLang="zh-CN" sz="1400" b="0" i="1" smtClean="0">
                        <a:latin typeface="Cambria Math"/>
                      </a:rPr>
                      <m:t>𝜖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738554"/>
                <a:ext cx="1152128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1587" t="-1961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644008" y="2594538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Size=1-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𝜖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594538"/>
                <a:ext cx="115212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587" t="-2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23"/>
          <p:cNvSpPr/>
          <p:nvPr/>
        </p:nvSpPr>
        <p:spPr>
          <a:xfrm>
            <a:off x="2915816" y="4015432"/>
            <a:ext cx="144016" cy="14401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Oval 23"/>
          <p:cNvSpPr/>
          <p:nvPr/>
        </p:nvSpPr>
        <p:spPr>
          <a:xfrm>
            <a:off x="3364632" y="4013183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Oval 23"/>
          <p:cNvSpPr/>
          <p:nvPr/>
        </p:nvSpPr>
        <p:spPr>
          <a:xfrm>
            <a:off x="3686813" y="4013183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val 23"/>
          <p:cNvSpPr/>
          <p:nvPr/>
        </p:nvSpPr>
        <p:spPr>
          <a:xfrm>
            <a:off x="5220072" y="401318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Oval 23"/>
          <p:cNvSpPr/>
          <p:nvPr/>
        </p:nvSpPr>
        <p:spPr>
          <a:xfrm>
            <a:off x="4472539" y="4013183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Oval 23"/>
          <p:cNvSpPr/>
          <p:nvPr/>
        </p:nvSpPr>
        <p:spPr>
          <a:xfrm>
            <a:off x="4046240" y="4006172"/>
            <a:ext cx="144016" cy="14401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Oval 23"/>
          <p:cNvSpPr/>
          <p:nvPr/>
        </p:nvSpPr>
        <p:spPr>
          <a:xfrm>
            <a:off x="4860032" y="4013183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stCxn id="24" idx="4"/>
            <a:endCxn id="42" idx="0"/>
          </p:cNvCxnSpPr>
          <p:nvPr/>
        </p:nvCxnSpPr>
        <p:spPr>
          <a:xfrm flipH="1">
            <a:off x="2987824" y="3235788"/>
            <a:ext cx="216024" cy="779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24" idx="4"/>
            <a:endCxn id="43" idx="1"/>
          </p:cNvCxnSpPr>
          <p:nvPr/>
        </p:nvCxnSpPr>
        <p:spPr>
          <a:xfrm>
            <a:off x="3203848" y="3235788"/>
            <a:ext cx="181875" cy="798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44" idx="0"/>
            <a:endCxn id="25" idx="4"/>
          </p:cNvCxnSpPr>
          <p:nvPr/>
        </p:nvCxnSpPr>
        <p:spPr>
          <a:xfrm flipV="1">
            <a:off x="3758821" y="3212976"/>
            <a:ext cx="214797" cy="80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25" idx="4"/>
            <a:endCxn id="47" idx="0"/>
          </p:cNvCxnSpPr>
          <p:nvPr/>
        </p:nvCxnSpPr>
        <p:spPr>
          <a:xfrm>
            <a:off x="3973618" y="3212976"/>
            <a:ext cx="144630" cy="79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26" idx="4"/>
            <a:endCxn id="46" idx="7"/>
          </p:cNvCxnSpPr>
          <p:nvPr/>
        </p:nvCxnSpPr>
        <p:spPr>
          <a:xfrm flipH="1">
            <a:off x="4595464" y="3228276"/>
            <a:ext cx="264568" cy="805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48" idx="0"/>
            <a:endCxn id="26" idx="4"/>
          </p:cNvCxnSpPr>
          <p:nvPr/>
        </p:nvCxnSpPr>
        <p:spPr>
          <a:xfrm flipH="1" flipV="1">
            <a:off x="4860032" y="3228276"/>
            <a:ext cx="72008" cy="78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6" idx="4"/>
            <a:endCxn id="45" idx="0"/>
          </p:cNvCxnSpPr>
          <p:nvPr/>
        </p:nvCxnSpPr>
        <p:spPr>
          <a:xfrm>
            <a:off x="4860032" y="3228276"/>
            <a:ext cx="432048" cy="78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339752" y="3212976"/>
            <a:ext cx="10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Item 2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481334" y="3203684"/>
            <a:ext cx="10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Item 3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45430" y="3203684"/>
            <a:ext cx="10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Item 7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70266" y="4293096"/>
            <a:ext cx="861774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dirty="0" smtClean="0"/>
              <a:t>…..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150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Stochastic Knapsack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27584" y="1737320"/>
                <a:ext cx="8122096" cy="4572000"/>
              </a:xfrm>
            </p:spPr>
            <p:txBody>
              <a:bodyPr/>
              <a:lstStyle/>
              <a:p>
                <a:r>
                  <a:rPr lang="en-US" altLang="zh-CN" dirty="0" smtClean="0"/>
                  <a:t>By discretization, we make some simplifying assumptions:</a:t>
                </a:r>
              </a:p>
              <a:p>
                <a:pPr lvl="1"/>
                <a:r>
                  <a:rPr lang="en-US" altLang="zh-CN" dirty="0" smtClean="0"/>
                  <a:t>Support of the size distribution: 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（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0,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,2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,3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altLang="zh-CN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,……,1</m:t>
                    </m:r>
                    <m:r>
                      <a:rPr lang="zh-CN" altLang="en-US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）</m:t>
                    </m:r>
                  </m:oMath>
                </a14:m>
                <a:r>
                  <a:rPr lang="en-US" altLang="zh-CN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274320" lvl="1" indent="0">
                  <a:buNone/>
                </a:pPr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27584" y="1737320"/>
                <a:ext cx="8122096" cy="4572000"/>
              </a:xfrm>
              <a:blipFill rotWithShape="1">
                <a:blip r:embed="rId2"/>
                <a:stretch>
                  <a:fillRect l="-751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15616" y="3934973"/>
            <a:ext cx="60486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Still way too many possibilities, how to narrow the search space?</a:t>
            </a:r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678364" cy="4267200"/>
          </a:xfrm>
        </p:spPr>
        <p:txBody>
          <a:bodyPr/>
          <a:lstStyle/>
          <a:p>
            <a:r>
              <a:rPr lang="en-US" altLang="zh-CN" dirty="0" smtClean="0"/>
              <a:t>Block Adaptive Policies: </a:t>
            </a:r>
            <a:r>
              <a:rPr lang="en-US" altLang="zh-CN" dirty="0"/>
              <a:t>Process items block by block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4139952" y="2492896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1,5,7</a:t>
            </a:r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1449448" y="3992421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2,3</a:t>
            </a:r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4139952" y="4077072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3,6</a:t>
            </a:r>
            <a:endParaRPr lang="zh-CN" altLang="en-US" dirty="0"/>
          </a:p>
        </p:txBody>
      </p:sp>
      <p:sp>
        <p:nvSpPr>
          <p:cNvPr id="9" name="Oval 8"/>
          <p:cNvSpPr/>
          <p:nvPr/>
        </p:nvSpPr>
        <p:spPr>
          <a:xfrm>
            <a:off x="6858149" y="4102867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6,8,9</a:t>
            </a:r>
            <a:endParaRPr lang="zh-CN" altLang="en-US" dirty="0"/>
          </a:p>
        </p:txBody>
      </p:sp>
      <p:cxnSp>
        <p:nvCxnSpPr>
          <p:cNvPr id="11" name="Straight Connector 10"/>
          <p:cNvCxnSpPr>
            <a:stCxn id="6" idx="3"/>
            <a:endCxn id="7" idx="7"/>
          </p:cNvCxnSpPr>
          <p:nvPr/>
        </p:nvCxnSpPr>
        <p:spPr>
          <a:xfrm flipH="1">
            <a:off x="2555776" y="3414836"/>
            <a:ext cx="1773992" cy="735765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>
            <a:off x="4788024" y="3573016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9" idx="1"/>
          </p:cNvCxnSpPr>
          <p:nvPr/>
        </p:nvCxnSpPr>
        <p:spPr>
          <a:xfrm>
            <a:off x="5246280" y="3414836"/>
            <a:ext cx="1801685" cy="846211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</p:cNvCxnSpPr>
          <p:nvPr/>
        </p:nvCxnSpPr>
        <p:spPr>
          <a:xfrm flipH="1">
            <a:off x="1161416" y="4914361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</p:cNvCxnSpPr>
          <p:nvPr/>
        </p:nvCxnSpPr>
        <p:spPr>
          <a:xfrm>
            <a:off x="2097520" y="5072541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5"/>
          </p:cNvCxnSpPr>
          <p:nvPr/>
        </p:nvCxnSpPr>
        <p:spPr>
          <a:xfrm>
            <a:off x="2555776" y="4914361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88224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4328" y="5171356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82584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51920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8024" y="5171356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20072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520" y="5768214"/>
                <a:ext cx="8956685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sz="2400" dirty="0" smtClean="0"/>
                  <a:t>LEMMA: </a:t>
                </a:r>
                <a:r>
                  <a:rPr lang="en-US" altLang="zh-CN" sz="2000" dirty="0" smtClean="0">
                    <a:solidFill>
                      <a:schemeClr val="tx2"/>
                    </a:solidFill>
                  </a:rPr>
                  <a:t>[</a:t>
                </a:r>
                <a:r>
                  <a:rPr lang="en-US" altLang="zh-CN" sz="2000" dirty="0" err="1">
                    <a:solidFill>
                      <a:schemeClr val="tx2"/>
                    </a:solidFill>
                  </a:rPr>
                  <a:t>Bhalgat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sz="2000" dirty="0" err="1">
                    <a:solidFill>
                      <a:schemeClr val="tx2"/>
                    </a:solidFill>
                  </a:rPr>
                  <a:t>Goel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sz="2000" dirty="0" err="1">
                    <a:solidFill>
                      <a:schemeClr val="tx2"/>
                    </a:solidFill>
                  </a:rPr>
                  <a:t>Khanna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. </a:t>
                </a:r>
                <a:r>
                  <a:rPr lang="en-US" altLang="zh-CN" sz="2000" dirty="0" smtClean="0">
                    <a:solidFill>
                      <a:schemeClr val="tx2"/>
                    </a:solidFill>
                  </a:rPr>
                  <a:t>SODA’11] </a:t>
                </a:r>
                <a:r>
                  <a:rPr lang="en-US" altLang="zh-CN" sz="2400" dirty="0" smtClean="0"/>
                  <a:t>There is a block adaptive policy that is nearly optimal (under capacity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68214"/>
                <a:ext cx="8956685" cy="757130"/>
              </a:xfrm>
              <a:prstGeom prst="rect">
                <a:avLst/>
              </a:prstGeom>
              <a:blipFill rotWithShape="1">
                <a:blip r:embed="rId2"/>
                <a:stretch>
                  <a:fillRect l="-1020" t="-10484" b="-18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ular Callout 32"/>
          <p:cNvSpPr/>
          <p:nvPr/>
        </p:nvSpPr>
        <p:spPr>
          <a:xfrm>
            <a:off x="539552" y="2492896"/>
            <a:ext cx="1872208" cy="1080120"/>
          </a:xfrm>
          <a:prstGeom prst="wedgeRoundRectCallout">
            <a:avLst>
              <a:gd name="adj1" fmla="val 19868"/>
              <a:gd name="adj2" fmla="val 113899"/>
              <a:gd name="adj3" fmla="val 16667"/>
            </a:avLst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640763" y="2860103"/>
            <a:ext cx="626981" cy="352873"/>
            <a:chOff x="7173559" y="2687386"/>
            <a:chExt cx="1224136" cy="705746"/>
          </a:xfrm>
        </p:grpSpPr>
        <p:sp>
          <p:nvSpPr>
            <p:cNvPr id="34" name="Oval 33"/>
            <p:cNvSpPr/>
            <p:nvPr/>
          </p:nvSpPr>
          <p:spPr>
            <a:xfrm>
              <a:off x="7677615" y="268738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7355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53359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9363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5367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Straight Connector 38"/>
            <p:cNvCxnSpPr>
              <a:stCxn id="34" idx="3"/>
              <a:endCxn id="35" idx="7"/>
            </p:cNvCxnSpPr>
            <p:nvPr/>
          </p:nvCxnSpPr>
          <p:spPr>
            <a:xfrm flipH="1">
              <a:off x="7296484" y="2810311"/>
              <a:ext cx="402222" cy="4598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4"/>
              <a:endCxn id="36" idx="0"/>
            </p:cNvCxnSpPr>
            <p:nvPr/>
          </p:nvCxnSpPr>
          <p:spPr>
            <a:xfrm flipH="1">
              <a:off x="7605607" y="2831402"/>
              <a:ext cx="144016" cy="4177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4" idx="4"/>
              <a:endCxn id="37" idx="0"/>
            </p:cNvCxnSpPr>
            <p:nvPr/>
          </p:nvCxnSpPr>
          <p:spPr>
            <a:xfrm>
              <a:off x="7749623" y="2831402"/>
              <a:ext cx="216024" cy="4177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4" idx="5"/>
              <a:endCxn id="38" idx="1"/>
            </p:cNvCxnSpPr>
            <p:nvPr/>
          </p:nvCxnSpPr>
          <p:spPr>
            <a:xfrm>
              <a:off x="7800540" y="2810311"/>
              <a:ext cx="474230" cy="459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55576" y="2860103"/>
            <a:ext cx="626981" cy="352873"/>
            <a:chOff x="7173559" y="2687386"/>
            <a:chExt cx="1224136" cy="705746"/>
          </a:xfrm>
        </p:grpSpPr>
        <p:sp>
          <p:nvSpPr>
            <p:cNvPr id="47" name="Oval 46"/>
            <p:cNvSpPr/>
            <p:nvPr/>
          </p:nvSpPr>
          <p:spPr>
            <a:xfrm>
              <a:off x="7677615" y="268738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17355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53359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89363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25367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Straight Connector 51"/>
            <p:cNvCxnSpPr>
              <a:stCxn id="47" idx="3"/>
              <a:endCxn id="48" idx="7"/>
            </p:cNvCxnSpPr>
            <p:nvPr/>
          </p:nvCxnSpPr>
          <p:spPr>
            <a:xfrm flipH="1">
              <a:off x="7296484" y="2810311"/>
              <a:ext cx="402222" cy="4598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49" idx="0"/>
            </p:cNvCxnSpPr>
            <p:nvPr/>
          </p:nvCxnSpPr>
          <p:spPr>
            <a:xfrm flipH="1">
              <a:off x="7605607" y="2831402"/>
              <a:ext cx="144016" cy="417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4"/>
              <a:endCxn id="50" idx="0"/>
            </p:cNvCxnSpPr>
            <p:nvPr/>
          </p:nvCxnSpPr>
          <p:spPr>
            <a:xfrm>
              <a:off x="7749623" y="2831402"/>
              <a:ext cx="216024" cy="417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51" idx="1"/>
            </p:cNvCxnSpPr>
            <p:nvPr/>
          </p:nvCxnSpPr>
          <p:spPr>
            <a:xfrm>
              <a:off x="7800540" y="2810311"/>
              <a:ext cx="474230" cy="459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55576" y="2564904"/>
            <a:ext cx="5901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100" dirty="0" smtClean="0"/>
              <a:t>Item 2</a:t>
            </a:r>
            <a:endParaRPr lang="zh-CN" alt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1619672" y="2564904"/>
            <a:ext cx="5901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100" dirty="0" smtClean="0"/>
              <a:t>Item 3</a:t>
            </a:r>
            <a:endParaRPr lang="zh-CN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47122" y="2511128"/>
                <a:ext cx="2673350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Key Properties:</a:t>
                </a:r>
              </a:p>
              <a:p>
                <a:pPr marL="457200" indent="-457200">
                  <a:lnSpc>
                    <a:spcPct val="90000"/>
                  </a:lnSpc>
                  <a:buAutoNum type="arabicParenBoth"/>
                </a:pPr>
                <a:r>
                  <a:rPr lang="en-US" altLang="zh-CN" sz="20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Depth=O(1)</a:t>
                </a:r>
              </a:p>
              <a:p>
                <a:pPr marL="457200" indent="-457200">
                  <a:lnSpc>
                    <a:spcPct val="90000"/>
                  </a:lnSpc>
                  <a:buAutoNum type="arabicParenBoth"/>
                </a:pPr>
                <a:r>
                  <a:rPr lang="en-US" altLang="zh-CN" sz="20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Degree=O(1)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20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So </a:t>
                </a:r>
                <a:r>
                  <a:rPr lang="en-US" altLang="zh-CN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#nodes=O(1)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Note: O(1) depends 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zh-CN" alt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22" y="2511128"/>
                <a:ext cx="2673350" cy="1421928"/>
              </a:xfrm>
              <a:prstGeom prst="rect">
                <a:avLst/>
              </a:prstGeom>
              <a:blipFill rotWithShape="1">
                <a:blip r:embed="rId3"/>
                <a:stretch>
                  <a:fillRect l="-2278" t="-3863" b="-4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Block Adaptive Policies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8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13" y="1663824"/>
            <a:ext cx="7772400" cy="13910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The position of each point is random (non-</a:t>
            </a:r>
            <a:r>
              <a:rPr lang="en-US" altLang="zh-CN" dirty="0" err="1" smtClean="0"/>
              <a:t>i.i.d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All </a:t>
            </a:r>
            <a:r>
              <a:rPr lang="en-US" altLang="zh-CN" dirty="0" err="1" smtClean="0"/>
              <a:t>pts</a:t>
            </a:r>
            <a:r>
              <a:rPr lang="en-US" altLang="zh-CN" dirty="0" smtClean="0"/>
              <a:t> are independent from each other</a:t>
            </a:r>
          </a:p>
          <a:p>
            <a:r>
              <a:rPr lang="en-US" altLang="zh-CN" dirty="0" smtClean="0"/>
              <a:t>A popular model in wireless networks/spatial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databases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19672" y="3717032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3415849" y="422947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2276128" y="5550903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1835696" y="43651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3568249" y="438187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Oval 43"/>
          <p:cNvSpPr/>
          <p:nvPr/>
        </p:nvSpPr>
        <p:spPr>
          <a:xfrm>
            <a:off x="2771800" y="4149080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Oval 44"/>
          <p:cNvSpPr/>
          <p:nvPr/>
        </p:nvSpPr>
        <p:spPr>
          <a:xfrm>
            <a:off x="3070920" y="545360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Oval 45"/>
          <p:cNvSpPr/>
          <p:nvPr/>
        </p:nvSpPr>
        <p:spPr>
          <a:xfrm>
            <a:off x="2699792" y="5229200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Oval 46"/>
          <p:cNvSpPr/>
          <p:nvPr/>
        </p:nvSpPr>
        <p:spPr>
          <a:xfrm>
            <a:off x="2195736" y="4725144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Oval 47"/>
          <p:cNvSpPr/>
          <p:nvPr/>
        </p:nvSpPr>
        <p:spPr>
          <a:xfrm>
            <a:off x="2428528" y="5661248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Oval 48"/>
          <p:cNvSpPr/>
          <p:nvPr/>
        </p:nvSpPr>
        <p:spPr>
          <a:xfrm>
            <a:off x="2339752" y="5373216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735796" y="400564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0.1</a:t>
            </a:r>
            <a:endParaRPr lang="zh-CN" alt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3203848" y="400506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3593749" y="429367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0.4</a:t>
            </a:r>
            <a:endParaRPr lang="zh-CN" altLang="en-US" sz="800" dirty="0"/>
          </a:p>
        </p:txBody>
      </p:sp>
      <p:sp>
        <p:nvSpPr>
          <p:cNvPr id="33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Stochastic Geometry Models	</a:t>
            </a:r>
            <a:endParaRPr lang="zh-CN" altLang="en-US" dirty="0"/>
          </a:p>
        </p:txBody>
      </p:sp>
      <p:sp>
        <p:nvSpPr>
          <p:cNvPr id="34" name="TextBox 51"/>
          <p:cNvSpPr txBox="1"/>
          <p:nvPr/>
        </p:nvSpPr>
        <p:spPr>
          <a:xfrm>
            <a:off x="2627784" y="501317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35" name="TextBox 51"/>
          <p:cNvSpPr txBox="1"/>
          <p:nvPr/>
        </p:nvSpPr>
        <p:spPr>
          <a:xfrm>
            <a:off x="3131840" y="537379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36" name="TextBox 51"/>
          <p:cNvSpPr txBox="1"/>
          <p:nvPr/>
        </p:nvSpPr>
        <p:spPr>
          <a:xfrm>
            <a:off x="1937565" y="393305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37" name="TextBox 51"/>
          <p:cNvSpPr txBox="1"/>
          <p:nvPr/>
        </p:nvSpPr>
        <p:spPr>
          <a:xfrm>
            <a:off x="1907704" y="429309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0.7</a:t>
            </a:r>
            <a:endParaRPr lang="zh-CN" altLang="en-US" sz="800" dirty="0"/>
          </a:p>
        </p:txBody>
      </p:sp>
      <p:sp>
        <p:nvSpPr>
          <p:cNvPr id="54" name="TextBox 51"/>
          <p:cNvSpPr txBox="1"/>
          <p:nvPr/>
        </p:nvSpPr>
        <p:spPr>
          <a:xfrm>
            <a:off x="1937565" y="465371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0.2</a:t>
            </a:r>
            <a:endParaRPr lang="zh-CN" altLang="en-US" sz="800" dirty="0"/>
          </a:p>
        </p:txBody>
      </p:sp>
      <p:sp>
        <p:nvSpPr>
          <p:cNvPr id="55" name="TextBox 51"/>
          <p:cNvSpPr txBox="1"/>
          <p:nvPr/>
        </p:nvSpPr>
        <p:spPr>
          <a:xfrm>
            <a:off x="2699792" y="436510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</a:t>
            </a:r>
            <a:endParaRPr lang="zh-CN" altLang="en-US" sz="800" dirty="0"/>
          </a:p>
        </p:txBody>
      </p:sp>
      <p:sp>
        <p:nvSpPr>
          <p:cNvPr id="56" name="TextBox 51"/>
          <p:cNvSpPr txBox="1"/>
          <p:nvPr/>
        </p:nvSpPr>
        <p:spPr>
          <a:xfrm>
            <a:off x="2051720" y="5301788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57" name="TextBox 51"/>
          <p:cNvSpPr txBox="1"/>
          <p:nvPr/>
        </p:nvSpPr>
        <p:spPr>
          <a:xfrm>
            <a:off x="2009573" y="5517812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0.2</a:t>
            </a:r>
            <a:endParaRPr lang="zh-CN" altLang="en-US" sz="800" dirty="0"/>
          </a:p>
        </p:txBody>
      </p:sp>
      <p:sp>
        <p:nvSpPr>
          <p:cNvPr id="58" name="TextBox 51"/>
          <p:cNvSpPr txBox="1"/>
          <p:nvPr/>
        </p:nvSpPr>
        <p:spPr>
          <a:xfrm>
            <a:off x="2267744" y="573325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76" name="Rectangle 3"/>
          <p:cNvSpPr/>
          <p:nvPr/>
        </p:nvSpPr>
        <p:spPr>
          <a:xfrm>
            <a:off x="5292080" y="3714951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Oval 6"/>
          <p:cNvSpPr/>
          <p:nvPr/>
        </p:nvSpPr>
        <p:spPr>
          <a:xfrm>
            <a:off x="7088257" y="4227391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Oval 38"/>
          <p:cNvSpPr/>
          <p:nvPr/>
        </p:nvSpPr>
        <p:spPr>
          <a:xfrm>
            <a:off x="5508104" y="436302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Oval 39"/>
          <p:cNvSpPr/>
          <p:nvPr/>
        </p:nvSpPr>
        <p:spPr>
          <a:xfrm>
            <a:off x="6300192" y="4435031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Oval 45"/>
          <p:cNvSpPr/>
          <p:nvPr/>
        </p:nvSpPr>
        <p:spPr>
          <a:xfrm>
            <a:off x="6372200" y="5227119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" name="Oval 48"/>
          <p:cNvSpPr/>
          <p:nvPr/>
        </p:nvSpPr>
        <p:spPr>
          <a:xfrm>
            <a:off x="6012160" y="5371135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TextBox 51"/>
          <p:cNvSpPr txBox="1"/>
          <p:nvPr/>
        </p:nvSpPr>
        <p:spPr>
          <a:xfrm>
            <a:off x="6876256" y="4002983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95" name="TextBox 51"/>
          <p:cNvSpPr txBox="1"/>
          <p:nvPr/>
        </p:nvSpPr>
        <p:spPr>
          <a:xfrm>
            <a:off x="5580112" y="4291015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0.7</a:t>
            </a:r>
            <a:endParaRPr lang="zh-CN" altLang="en-US" sz="800" dirty="0"/>
          </a:p>
        </p:txBody>
      </p:sp>
      <p:sp>
        <p:nvSpPr>
          <p:cNvPr id="97" name="TextBox 51"/>
          <p:cNvSpPr txBox="1"/>
          <p:nvPr/>
        </p:nvSpPr>
        <p:spPr>
          <a:xfrm>
            <a:off x="6372200" y="4363023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</a:t>
            </a:r>
            <a:endParaRPr lang="zh-CN" altLang="en-US" sz="800" dirty="0"/>
          </a:p>
        </p:txBody>
      </p:sp>
      <p:sp>
        <p:nvSpPr>
          <p:cNvPr id="98" name="TextBox 51"/>
          <p:cNvSpPr txBox="1"/>
          <p:nvPr/>
        </p:nvSpPr>
        <p:spPr>
          <a:xfrm>
            <a:off x="5724128" y="5299707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101" name="TextBox 51"/>
          <p:cNvSpPr txBox="1"/>
          <p:nvPr/>
        </p:nvSpPr>
        <p:spPr>
          <a:xfrm>
            <a:off x="6495037" y="5155401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6" name="文本框 5"/>
          <p:cNvSpPr txBox="1"/>
          <p:nvPr/>
        </p:nvSpPr>
        <p:spPr>
          <a:xfrm>
            <a:off x="5046195" y="611627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realization (aka a possible world)</a:t>
            </a:r>
          </a:p>
          <a:p>
            <a:r>
              <a:rPr lang="en-US" altLang="zh-CN" dirty="0" err="1" smtClean="0"/>
              <a:t>Prob</a:t>
            </a:r>
            <a:r>
              <a:rPr lang="en-US" altLang="zh-CN" dirty="0" smtClean="0"/>
              <a:t>=0.7*1*0.5*0.5*0.3</a:t>
            </a:r>
            <a:endParaRPr lang="zh-CN" altLang="en-US" dirty="0"/>
          </a:p>
        </p:txBody>
      </p:sp>
      <p:sp>
        <p:nvSpPr>
          <p:cNvPr id="102" name="文本框 101"/>
          <p:cNvSpPr txBox="1"/>
          <p:nvPr/>
        </p:nvSpPr>
        <p:spPr>
          <a:xfrm>
            <a:off x="1272208" y="611627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Locational uncertainty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71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39952" y="2492896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1,5,7</a:t>
            </a:r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1449448" y="3992421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2,3</a:t>
            </a:r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4139952" y="4077072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3,6</a:t>
            </a:r>
            <a:endParaRPr lang="zh-CN" altLang="en-US" dirty="0"/>
          </a:p>
        </p:txBody>
      </p:sp>
      <p:sp>
        <p:nvSpPr>
          <p:cNvPr id="9" name="Oval 8"/>
          <p:cNvSpPr/>
          <p:nvPr/>
        </p:nvSpPr>
        <p:spPr>
          <a:xfrm>
            <a:off x="6858149" y="4102867"/>
            <a:ext cx="12961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Items 6,8,9</a:t>
            </a:r>
            <a:endParaRPr lang="zh-CN" altLang="en-US" dirty="0"/>
          </a:p>
        </p:txBody>
      </p:sp>
      <p:cxnSp>
        <p:nvCxnSpPr>
          <p:cNvPr id="11" name="Straight Connector 10"/>
          <p:cNvCxnSpPr>
            <a:stCxn id="6" idx="3"/>
            <a:endCxn id="7" idx="7"/>
          </p:cNvCxnSpPr>
          <p:nvPr/>
        </p:nvCxnSpPr>
        <p:spPr>
          <a:xfrm flipH="1">
            <a:off x="2555776" y="3414836"/>
            <a:ext cx="1773992" cy="735765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>
            <a:off x="4788024" y="3573016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9" idx="1"/>
          </p:cNvCxnSpPr>
          <p:nvPr/>
        </p:nvCxnSpPr>
        <p:spPr>
          <a:xfrm>
            <a:off x="5246280" y="3414836"/>
            <a:ext cx="1801685" cy="846211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</p:cNvCxnSpPr>
          <p:nvPr/>
        </p:nvCxnSpPr>
        <p:spPr>
          <a:xfrm flipH="1">
            <a:off x="1161416" y="4914361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</p:cNvCxnSpPr>
          <p:nvPr/>
        </p:nvCxnSpPr>
        <p:spPr>
          <a:xfrm>
            <a:off x="2097520" y="5072541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5"/>
          </p:cNvCxnSpPr>
          <p:nvPr/>
        </p:nvCxnSpPr>
        <p:spPr>
          <a:xfrm>
            <a:off x="2555776" y="4914361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88224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4328" y="5171356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82584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51920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8024" y="5171356"/>
            <a:ext cx="0" cy="504056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20072" y="5013176"/>
            <a:ext cx="477848" cy="5182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539552" y="2492896"/>
            <a:ext cx="1872208" cy="1080120"/>
          </a:xfrm>
          <a:prstGeom prst="wedgeRoundRectCallout">
            <a:avLst>
              <a:gd name="adj1" fmla="val 19868"/>
              <a:gd name="adj2" fmla="val 113899"/>
              <a:gd name="adj3" fmla="val 16667"/>
            </a:avLst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640763" y="2860103"/>
            <a:ext cx="626981" cy="352873"/>
            <a:chOff x="7173559" y="2687386"/>
            <a:chExt cx="1224136" cy="705746"/>
          </a:xfrm>
        </p:grpSpPr>
        <p:sp>
          <p:nvSpPr>
            <p:cNvPr id="34" name="Oval 33"/>
            <p:cNvSpPr/>
            <p:nvPr/>
          </p:nvSpPr>
          <p:spPr>
            <a:xfrm>
              <a:off x="7677615" y="268738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7355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53359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9363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5367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Straight Connector 38"/>
            <p:cNvCxnSpPr>
              <a:stCxn id="34" idx="3"/>
              <a:endCxn id="35" idx="7"/>
            </p:cNvCxnSpPr>
            <p:nvPr/>
          </p:nvCxnSpPr>
          <p:spPr>
            <a:xfrm flipH="1">
              <a:off x="7296484" y="2810311"/>
              <a:ext cx="402222" cy="4598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4"/>
              <a:endCxn id="36" idx="0"/>
            </p:cNvCxnSpPr>
            <p:nvPr/>
          </p:nvCxnSpPr>
          <p:spPr>
            <a:xfrm flipH="1">
              <a:off x="7605607" y="2831402"/>
              <a:ext cx="144016" cy="4177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4" idx="4"/>
              <a:endCxn id="37" idx="0"/>
            </p:cNvCxnSpPr>
            <p:nvPr/>
          </p:nvCxnSpPr>
          <p:spPr>
            <a:xfrm>
              <a:off x="7749623" y="2831402"/>
              <a:ext cx="216024" cy="4177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4" idx="5"/>
              <a:endCxn id="38" idx="1"/>
            </p:cNvCxnSpPr>
            <p:nvPr/>
          </p:nvCxnSpPr>
          <p:spPr>
            <a:xfrm>
              <a:off x="7800540" y="2810311"/>
              <a:ext cx="474230" cy="459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55576" y="2860103"/>
            <a:ext cx="626981" cy="352873"/>
            <a:chOff x="7173559" y="2687386"/>
            <a:chExt cx="1224136" cy="705746"/>
          </a:xfrm>
        </p:grpSpPr>
        <p:sp>
          <p:nvSpPr>
            <p:cNvPr id="47" name="Oval 46"/>
            <p:cNvSpPr/>
            <p:nvPr/>
          </p:nvSpPr>
          <p:spPr>
            <a:xfrm>
              <a:off x="7677615" y="268738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17355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53359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89363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253679" y="32491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Straight Connector 51"/>
            <p:cNvCxnSpPr>
              <a:stCxn id="47" idx="3"/>
              <a:endCxn id="48" idx="7"/>
            </p:cNvCxnSpPr>
            <p:nvPr/>
          </p:nvCxnSpPr>
          <p:spPr>
            <a:xfrm flipH="1">
              <a:off x="7296484" y="2810311"/>
              <a:ext cx="402222" cy="4598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49" idx="0"/>
            </p:cNvCxnSpPr>
            <p:nvPr/>
          </p:nvCxnSpPr>
          <p:spPr>
            <a:xfrm flipH="1">
              <a:off x="7605607" y="2831402"/>
              <a:ext cx="144016" cy="417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4"/>
              <a:endCxn id="50" idx="0"/>
            </p:cNvCxnSpPr>
            <p:nvPr/>
          </p:nvCxnSpPr>
          <p:spPr>
            <a:xfrm>
              <a:off x="7749623" y="2831402"/>
              <a:ext cx="216024" cy="417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51" idx="1"/>
            </p:cNvCxnSpPr>
            <p:nvPr/>
          </p:nvCxnSpPr>
          <p:spPr>
            <a:xfrm>
              <a:off x="7800540" y="2810311"/>
              <a:ext cx="474230" cy="459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55576" y="2564904"/>
            <a:ext cx="5901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100" dirty="0" smtClean="0"/>
              <a:t>Item 2</a:t>
            </a:r>
            <a:endParaRPr lang="zh-CN" alt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1619672" y="2564904"/>
            <a:ext cx="5901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100" dirty="0" smtClean="0"/>
              <a:t>Item 3</a:t>
            </a:r>
            <a:endParaRPr lang="zh-CN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47122" y="2511128"/>
                <a:ext cx="2673350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Key Properties:</a:t>
                </a:r>
              </a:p>
              <a:p>
                <a:pPr marL="457200" indent="-457200">
                  <a:lnSpc>
                    <a:spcPct val="90000"/>
                  </a:lnSpc>
                  <a:buAutoNum type="arabicParenBoth"/>
                </a:pPr>
                <a:r>
                  <a:rPr lang="en-US" altLang="zh-CN" sz="20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Depth=O(1)</a:t>
                </a:r>
              </a:p>
              <a:p>
                <a:pPr marL="457200" indent="-457200">
                  <a:lnSpc>
                    <a:spcPct val="90000"/>
                  </a:lnSpc>
                  <a:buAutoNum type="arabicParenBoth"/>
                </a:pPr>
                <a:r>
                  <a:rPr lang="en-US" altLang="zh-CN" sz="20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Degree=O(1)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20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So </a:t>
                </a:r>
                <a:r>
                  <a:rPr lang="en-US" altLang="zh-CN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#nodes=O(1)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Note: O(1) depends 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zh-CN" alt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22" y="2511128"/>
                <a:ext cx="2673350" cy="1421928"/>
              </a:xfrm>
              <a:prstGeom prst="rect">
                <a:avLst/>
              </a:prstGeom>
              <a:blipFill rotWithShape="1">
                <a:blip r:embed="rId3"/>
                <a:stretch>
                  <a:fillRect l="-2278" t="-3863" b="-4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827584" y="5157192"/>
            <a:ext cx="7775110" cy="763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Still exponential many possibilities, even in a single block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51520" y="5768214"/>
                <a:ext cx="8956685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sz="2400" dirty="0" smtClean="0"/>
                  <a:t>LEMMA: </a:t>
                </a:r>
                <a:r>
                  <a:rPr lang="en-US" altLang="zh-CN" sz="2000" dirty="0" smtClean="0">
                    <a:solidFill>
                      <a:schemeClr val="tx2"/>
                    </a:solidFill>
                  </a:rPr>
                  <a:t>[</a:t>
                </a:r>
                <a:r>
                  <a:rPr lang="en-US" altLang="zh-CN" sz="2000" dirty="0" err="1">
                    <a:solidFill>
                      <a:schemeClr val="tx2"/>
                    </a:solidFill>
                  </a:rPr>
                  <a:t>Bhalgat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sz="2000" dirty="0" err="1">
                    <a:solidFill>
                      <a:schemeClr val="tx2"/>
                    </a:solidFill>
                  </a:rPr>
                  <a:t>Goel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zh-CN" sz="2000" dirty="0" err="1">
                    <a:solidFill>
                      <a:schemeClr val="tx2"/>
                    </a:solidFill>
                  </a:rPr>
                  <a:t>Khanna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. </a:t>
                </a:r>
                <a:r>
                  <a:rPr lang="en-US" altLang="zh-CN" sz="2000" dirty="0" smtClean="0">
                    <a:solidFill>
                      <a:schemeClr val="tx2"/>
                    </a:solidFill>
                  </a:rPr>
                  <a:t>SODA’11] </a:t>
                </a:r>
                <a:r>
                  <a:rPr lang="en-US" altLang="zh-CN" sz="2400" dirty="0" smtClean="0"/>
                  <a:t>There is a block adaptive policy that is nearly optimal (under capacity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68214"/>
                <a:ext cx="8956685" cy="757130"/>
              </a:xfrm>
              <a:prstGeom prst="rect">
                <a:avLst/>
              </a:prstGeom>
              <a:blipFill rotWithShape="1">
                <a:blip r:embed="rId4"/>
                <a:stretch>
                  <a:fillRect l="-1020" t="-10484" b="-18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Block Adaptive Policies</a:t>
            </a:r>
            <a:endParaRPr lang="zh-CN" altLang="en-US" dirty="0"/>
          </a:p>
        </p:txBody>
      </p:sp>
      <p:sp>
        <p:nvSpPr>
          <p:cNvPr id="6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678364" cy="4267200"/>
          </a:xfrm>
        </p:spPr>
        <p:txBody>
          <a:bodyPr/>
          <a:lstStyle/>
          <a:p>
            <a:r>
              <a:rPr lang="en-US" altLang="zh-CN" dirty="0" smtClean="0"/>
              <a:t>Block Adaptive Policies: </a:t>
            </a:r>
            <a:r>
              <a:rPr lang="en-US" altLang="zh-CN" dirty="0"/>
              <a:t>Process items block by block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1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Poisson Approximation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1187624" y="1627925"/>
            <a:ext cx="7772400" cy="2665171"/>
          </a:xfrm>
        </p:spPr>
        <p:txBody>
          <a:bodyPr/>
          <a:lstStyle/>
          <a:p>
            <a:r>
              <a:rPr lang="en-US" altLang="zh-CN" sz="2800" dirty="0" smtClean="0"/>
              <a:t>Each heavy item consists of a singleton block</a:t>
            </a:r>
          </a:p>
          <a:p>
            <a:r>
              <a:rPr lang="en-US" altLang="zh-CN" sz="2800" dirty="0" smtClean="0"/>
              <a:t>Light items: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Recall if two blocks have the same signature, their size distributions are </a:t>
            </a:r>
            <a:r>
              <a:rPr lang="en-US" altLang="zh-CN" dirty="0" smtClean="0">
                <a:solidFill>
                  <a:srgbClr val="0070C0"/>
                </a:solidFill>
              </a:rPr>
              <a:t>similar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So, enumerate Signatures!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(instead of enumerating subsets)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Outline: Enumerate all block structures with a signature associated with each node</a:t>
            </a:r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 smtClean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624390" y="3140968"/>
            <a:ext cx="148093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(0.4,1.1,0,…)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031909" y="4581128"/>
            <a:ext cx="496857" cy="520869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42563" y="4581128"/>
            <a:ext cx="529308" cy="520869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04562" y="3578077"/>
            <a:ext cx="569312" cy="602185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536386" y="5649438"/>
            <a:ext cx="478075" cy="501671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28767" y="5649439"/>
            <a:ext cx="459057" cy="50167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374508" y="5641402"/>
            <a:ext cx="468056" cy="509708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371871" y="5649439"/>
            <a:ext cx="486919" cy="509708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8" name="Straight Connector 37"/>
          <p:cNvCxnSpPr>
            <a:stCxn id="32" idx="3"/>
            <a:endCxn id="2" idx="7"/>
          </p:cNvCxnSpPr>
          <p:nvPr/>
        </p:nvCxnSpPr>
        <p:spPr>
          <a:xfrm flipH="1">
            <a:off x="2456003" y="4092074"/>
            <a:ext cx="531933" cy="565333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5"/>
            <a:endCxn id="31" idx="1"/>
          </p:cNvCxnSpPr>
          <p:nvPr/>
        </p:nvCxnSpPr>
        <p:spPr>
          <a:xfrm>
            <a:off x="3390500" y="4092074"/>
            <a:ext cx="529578" cy="565333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" idx="3"/>
            <a:endCxn id="33" idx="0"/>
          </p:cNvCxnSpPr>
          <p:nvPr/>
        </p:nvCxnSpPr>
        <p:spPr>
          <a:xfrm flipH="1">
            <a:off x="1775424" y="5025718"/>
            <a:ext cx="329248" cy="62372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" idx="5"/>
            <a:endCxn id="34" idx="0"/>
          </p:cNvCxnSpPr>
          <p:nvPr/>
        </p:nvCxnSpPr>
        <p:spPr>
          <a:xfrm>
            <a:off x="2456003" y="5025718"/>
            <a:ext cx="302293" cy="623721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1" idx="3"/>
            <a:endCxn id="36" idx="0"/>
          </p:cNvCxnSpPr>
          <p:nvPr/>
        </p:nvCxnSpPr>
        <p:spPr>
          <a:xfrm flipH="1">
            <a:off x="3608536" y="5025718"/>
            <a:ext cx="311542" cy="615684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0"/>
            <a:endCxn id="31" idx="5"/>
          </p:cNvCxnSpPr>
          <p:nvPr/>
        </p:nvCxnSpPr>
        <p:spPr>
          <a:xfrm flipH="1" flipV="1">
            <a:off x="4294356" y="5025718"/>
            <a:ext cx="320975" cy="623721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87824" y="6239112"/>
            <a:ext cx="138404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(0,1,1,2.2,…)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4798952"/>
            <a:ext cx="15712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(5,1,1.7,2,…)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5735056"/>
            <a:ext cx="142034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(1.1,1,1,1.5,…)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23728" y="6239112"/>
            <a:ext cx="8977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(1,1,2,…)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88024" y="5691671"/>
            <a:ext cx="338437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(0,1.4,1.2,2.1,…)</a:t>
            </a:r>
            <a:endParaRPr lang="zh-CN" altLang="en-US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2089" y="4798952"/>
            <a:ext cx="124003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(0,0,1.5,2,…)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28184" y="3513665"/>
            <a:ext cx="280831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altLang="zh-CN" sz="1600" dirty="0" smtClean="0"/>
              <a:t>O(1) nodes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US" altLang="zh-CN" sz="1600" dirty="0" smtClean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altLang="zh-CN" sz="1600" dirty="0" smtClean="0"/>
              <a:t>Poly(n) possible</a:t>
            </a:r>
          </a:p>
          <a:p>
            <a:pPr>
              <a:lnSpc>
                <a:spcPct val="9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signatures for each node</a:t>
            </a:r>
          </a:p>
          <a:p>
            <a:pPr>
              <a:lnSpc>
                <a:spcPct val="90000"/>
              </a:lnSpc>
            </a:pPr>
            <a:endParaRPr lang="en-US" altLang="zh-CN" sz="1600" dirty="0" smtClean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altLang="zh-CN" sz="1600" dirty="0" smtClean="0"/>
              <a:t>So total #configuration  </a:t>
            </a:r>
          </a:p>
          <a:p>
            <a:pPr>
              <a:lnSpc>
                <a:spcPct val="9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=poly(n)</a:t>
            </a:r>
            <a:endParaRPr lang="zh-CN" altLang="en-US" sz="16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8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8862" y="1768838"/>
            <a:ext cx="7750372" cy="42672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dirty="0"/>
              <a:t>Find an assignment of items </a:t>
            </a:r>
            <a:r>
              <a:rPr lang="en-US" altLang="zh-CN" dirty="0" smtClean="0"/>
              <a:t>to blocks that matches all signatures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(this can be done by standard dynamic program)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8862" y="1768838"/>
            <a:ext cx="7750372" cy="42672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dirty="0"/>
              <a:t>Find an assignment of items to blocks that matches all signatures 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(this can be done by standard dynamic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programming)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412" y="3321800"/>
            <a:ext cx="1045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Item 1</a:t>
            </a:r>
            <a:endParaRPr lang="zh-CN" alt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1894012" y="3919972"/>
            <a:ext cx="12961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 smtClean="0">
                <a:solidFill>
                  <a:srgbClr val="92D050"/>
                </a:solidFill>
              </a:rPr>
              <a:t>(0.2,0.04,0…..)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051720" y="5474724"/>
            <a:ext cx="12961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 smtClean="0">
                <a:solidFill>
                  <a:srgbClr val="92D050"/>
                </a:solidFill>
              </a:rPr>
              <a:t>(0.2,0.04,0.1…..)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3901259"/>
            <a:ext cx="108012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 smtClean="0">
                <a:solidFill>
                  <a:srgbClr val="92D050"/>
                </a:solidFill>
              </a:rPr>
              <a:t>(0.1,0,0…..)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3528" y="5474724"/>
            <a:ext cx="12961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 smtClean="0">
                <a:solidFill>
                  <a:srgbClr val="92D050"/>
                </a:solidFill>
              </a:rPr>
              <a:t>(0.1,0.2,0.1…..)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07904" y="3948100"/>
            <a:ext cx="108012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 smtClean="0">
                <a:solidFill>
                  <a:srgbClr val="92D050"/>
                </a:solidFill>
              </a:rPr>
              <a:t>(0.15,0,0…..)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63888" y="5402716"/>
            <a:ext cx="14401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 smtClean="0">
                <a:solidFill>
                  <a:srgbClr val="92D050"/>
                </a:solidFill>
              </a:rPr>
              <a:t>(0.15,0.2,0.22…..)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58604" y="3386492"/>
            <a:ext cx="1045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Item 2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742780" y="3386492"/>
            <a:ext cx="1045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Item 3</a:t>
            </a:r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2080" y="3622438"/>
            <a:ext cx="5256584" cy="2281193"/>
            <a:chOff x="611560" y="3592938"/>
            <a:chExt cx="7269018" cy="2933690"/>
          </a:xfrm>
        </p:grpSpPr>
        <p:sp>
          <p:nvSpPr>
            <p:cNvPr id="103" name="TextBox 102"/>
            <p:cNvSpPr txBox="1"/>
            <p:nvPr/>
          </p:nvSpPr>
          <p:spPr>
            <a:xfrm>
              <a:off x="2624390" y="3592938"/>
              <a:ext cx="1480932" cy="31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(0.4,1.1,0,…)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266007" y="4773533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3842563" y="4773533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054285" y="3897628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900529" y="5649439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528767" y="5649439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492217" y="5649439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192908" y="5649439"/>
              <a:ext cx="262759" cy="328464"/>
            </a:xfrm>
            <a:prstGeom prst="ellips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92D050"/>
                </a:solidFill>
              </a:endParaRPr>
            </a:p>
          </p:txBody>
        </p:sp>
        <p:cxnSp>
          <p:nvCxnSpPr>
            <p:cNvPr id="111" name="Straight Connector 110"/>
            <p:cNvCxnSpPr>
              <a:stCxn id="106" idx="3"/>
              <a:endCxn id="104" idx="7"/>
            </p:cNvCxnSpPr>
            <p:nvPr/>
          </p:nvCxnSpPr>
          <p:spPr>
            <a:xfrm flipH="1">
              <a:off x="2490286" y="4177990"/>
              <a:ext cx="602479" cy="643646"/>
            </a:xfrm>
            <a:prstGeom prst="line">
              <a:avLst/>
            </a:prstGeom>
            <a:ln w="2540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6" idx="5"/>
              <a:endCxn id="105" idx="1"/>
            </p:cNvCxnSpPr>
            <p:nvPr/>
          </p:nvCxnSpPr>
          <p:spPr>
            <a:xfrm>
              <a:off x="3278564" y="4177990"/>
              <a:ext cx="602479" cy="643646"/>
            </a:xfrm>
            <a:prstGeom prst="line">
              <a:avLst/>
            </a:prstGeom>
            <a:ln w="2540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4" idx="3"/>
              <a:endCxn id="107" idx="0"/>
            </p:cNvCxnSpPr>
            <p:nvPr/>
          </p:nvCxnSpPr>
          <p:spPr>
            <a:xfrm flipH="1">
              <a:off x="2031909" y="5053895"/>
              <a:ext cx="272579" cy="595543"/>
            </a:xfrm>
            <a:prstGeom prst="line">
              <a:avLst/>
            </a:prstGeom>
            <a:ln w="2540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5"/>
              <a:endCxn id="108" idx="0"/>
            </p:cNvCxnSpPr>
            <p:nvPr/>
          </p:nvCxnSpPr>
          <p:spPr>
            <a:xfrm>
              <a:off x="2490286" y="5053895"/>
              <a:ext cx="169860" cy="595543"/>
            </a:xfrm>
            <a:prstGeom prst="line">
              <a:avLst/>
            </a:prstGeom>
            <a:ln w="2540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05" idx="3"/>
              <a:endCxn id="109" idx="0"/>
            </p:cNvCxnSpPr>
            <p:nvPr/>
          </p:nvCxnSpPr>
          <p:spPr>
            <a:xfrm flipH="1">
              <a:off x="3623597" y="5053895"/>
              <a:ext cx="257446" cy="595543"/>
            </a:xfrm>
            <a:prstGeom prst="line">
              <a:avLst/>
            </a:prstGeom>
            <a:ln w="2540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0" idx="0"/>
              <a:endCxn id="105" idx="5"/>
            </p:cNvCxnSpPr>
            <p:nvPr/>
          </p:nvCxnSpPr>
          <p:spPr>
            <a:xfrm flipH="1" flipV="1">
              <a:off x="4066842" y="5053895"/>
              <a:ext cx="257446" cy="595543"/>
            </a:xfrm>
            <a:prstGeom prst="line">
              <a:avLst/>
            </a:prstGeom>
            <a:ln w="2540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2987824" y="6021288"/>
              <a:ext cx="1384046" cy="31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(0,1,1,2.2,…)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99592" y="4798952"/>
              <a:ext cx="1571242" cy="31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(5,1,1.7,2,…)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11560" y="5735056"/>
              <a:ext cx="1420347" cy="51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(1.1,1,1,1.5,…)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23728" y="6016032"/>
              <a:ext cx="897762" cy="51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(1,1,2,…)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96201" y="5691671"/>
              <a:ext cx="3384377" cy="31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(0,1.4,1.2,2.1,…)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124057" y="4798952"/>
              <a:ext cx="1790683" cy="31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 smtClean="0">
                  <a:solidFill>
                    <a:srgbClr val="92D050"/>
                  </a:solidFill>
                </a:rPr>
                <a:t>(0,0,1.5,2,…)</a:t>
              </a:r>
              <a:endParaRPr lang="zh-CN" altLang="en-US" sz="1100" dirty="0">
                <a:solidFill>
                  <a:srgbClr val="92D050"/>
                </a:solidFill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2915817" y="4682557"/>
            <a:ext cx="3498394" cy="828129"/>
          </a:xfrm>
          <a:custGeom>
            <a:avLst/>
            <a:gdLst>
              <a:gd name="connsiteX0" fmla="*/ 0 w 1175657"/>
              <a:gd name="connsiteY0" fmla="*/ 358818 h 358818"/>
              <a:gd name="connsiteX1" fmla="*/ 468086 w 1175657"/>
              <a:gd name="connsiteY1" fmla="*/ 119333 h 358818"/>
              <a:gd name="connsiteX2" fmla="*/ 1001486 w 1175657"/>
              <a:gd name="connsiteY2" fmla="*/ 10475 h 358818"/>
              <a:gd name="connsiteX3" fmla="*/ 1175657 w 1175657"/>
              <a:gd name="connsiteY3" fmla="*/ 10475 h 3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657" h="358818">
                <a:moveTo>
                  <a:pt x="0" y="358818"/>
                </a:moveTo>
                <a:cubicBezTo>
                  <a:pt x="150586" y="268104"/>
                  <a:pt x="301172" y="177390"/>
                  <a:pt x="468086" y="119333"/>
                </a:cubicBezTo>
                <a:cubicBezTo>
                  <a:pt x="635000" y="61276"/>
                  <a:pt x="883557" y="28618"/>
                  <a:pt x="1001486" y="10475"/>
                </a:cubicBezTo>
                <a:cubicBezTo>
                  <a:pt x="1119415" y="-7668"/>
                  <a:pt x="1147536" y="1403"/>
                  <a:pt x="1175657" y="10475"/>
                </a:cubicBezTo>
              </a:path>
            </a:pathLst>
          </a:custGeom>
          <a:noFill/>
          <a:ln>
            <a:solidFill>
              <a:srgbClr val="FF0000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80"/>
          <p:cNvSpPr/>
          <p:nvPr/>
        </p:nvSpPr>
        <p:spPr>
          <a:xfrm>
            <a:off x="4355977" y="4767943"/>
            <a:ext cx="3253138" cy="634773"/>
          </a:xfrm>
          <a:custGeom>
            <a:avLst/>
            <a:gdLst>
              <a:gd name="connsiteX0" fmla="*/ 0 w 2786743"/>
              <a:gd name="connsiteY0" fmla="*/ 968828 h 968828"/>
              <a:gd name="connsiteX1" fmla="*/ 838200 w 2786743"/>
              <a:gd name="connsiteY1" fmla="*/ 435428 h 968828"/>
              <a:gd name="connsiteX2" fmla="*/ 2133600 w 2786743"/>
              <a:gd name="connsiteY2" fmla="*/ 141514 h 968828"/>
              <a:gd name="connsiteX3" fmla="*/ 2786743 w 2786743"/>
              <a:gd name="connsiteY3" fmla="*/ 0 h 968828"/>
              <a:gd name="connsiteX4" fmla="*/ 2786743 w 2786743"/>
              <a:gd name="connsiteY4" fmla="*/ 0 h 968828"/>
              <a:gd name="connsiteX5" fmla="*/ 2732315 w 2786743"/>
              <a:gd name="connsiteY5" fmla="*/ 0 h 968828"/>
              <a:gd name="connsiteX6" fmla="*/ 2732315 w 2786743"/>
              <a:gd name="connsiteY6" fmla="*/ 0 h 9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743" h="968828">
                <a:moveTo>
                  <a:pt x="0" y="968828"/>
                </a:moveTo>
                <a:cubicBezTo>
                  <a:pt x="241300" y="771071"/>
                  <a:pt x="482600" y="573314"/>
                  <a:pt x="838200" y="435428"/>
                </a:cubicBezTo>
                <a:cubicBezTo>
                  <a:pt x="1193800" y="297542"/>
                  <a:pt x="2133600" y="141514"/>
                  <a:pt x="2133600" y="141514"/>
                </a:cubicBezTo>
                <a:lnTo>
                  <a:pt x="2786743" y="0"/>
                </a:lnTo>
                <a:lnTo>
                  <a:pt x="2786743" y="0"/>
                </a:lnTo>
                <a:lnTo>
                  <a:pt x="2732315" y="0"/>
                </a:lnTo>
                <a:lnTo>
                  <a:pt x="2732315" y="0"/>
                </a:lnTo>
              </a:path>
            </a:pathLst>
          </a:custGeom>
          <a:noFill/>
          <a:ln>
            <a:solidFill>
              <a:srgbClr val="FF0000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Freeform 124"/>
          <p:cNvSpPr/>
          <p:nvPr/>
        </p:nvSpPr>
        <p:spPr>
          <a:xfrm>
            <a:off x="1186982" y="5244345"/>
            <a:ext cx="6193972" cy="833806"/>
          </a:xfrm>
          <a:custGeom>
            <a:avLst/>
            <a:gdLst>
              <a:gd name="connsiteX0" fmla="*/ 0 w 6193972"/>
              <a:gd name="connsiteY0" fmla="*/ 598715 h 1032447"/>
              <a:gd name="connsiteX1" fmla="*/ 1807029 w 6193972"/>
              <a:gd name="connsiteY1" fmla="*/ 1012372 h 1032447"/>
              <a:gd name="connsiteX2" fmla="*/ 3984172 w 6193972"/>
              <a:gd name="connsiteY2" fmla="*/ 903515 h 1032447"/>
              <a:gd name="connsiteX3" fmla="*/ 5780315 w 6193972"/>
              <a:gd name="connsiteY3" fmla="*/ 348343 h 1032447"/>
              <a:gd name="connsiteX4" fmla="*/ 6193972 w 6193972"/>
              <a:gd name="connsiteY4" fmla="*/ 0 h 103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3972" h="1032447">
                <a:moveTo>
                  <a:pt x="0" y="598715"/>
                </a:moveTo>
                <a:cubicBezTo>
                  <a:pt x="571500" y="780143"/>
                  <a:pt x="1143000" y="961572"/>
                  <a:pt x="1807029" y="1012372"/>
                </a:cubicBezTo>
                <a:cubicBezTo>
                  <a:pt x="2471058" y="1063172"/>
                  <a:pt x="3321958" y="1014186"/>
                  <a:pt x="3984172" y="903515"/>
                </a:cubicBezTo>
                <a:cubicBezTo>
                  <a:pt x="4646386" y="792844"/>
                  <a:pt x="5412015" y="498929"/>
                  <a:pt x="5780315" y="348343"/>
                </a:cubicBezTo>
                <a:cubicBezTo>
                  <a:pt x="6148615" y="197757"/>
                  <a:pt x="6171293" y="98878"/>
                  <a:pt x="6193972" y="0"/>
                </a:cubicBezTo>
              </a:path>
            </a:pathLst>
          </a:custGeom>
          <a:noFill/>
          <a:ln>
            <a:solidFill>
              <a:srgbClr val="FF0000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TextBox 125"/>
          <p:cNvSpPr txBox="1"/>
          <p:nvPr/>
        </p:nvSpPr>
        <p:spPr>
          <a:xfrm>
            <a:off x="467544" y="6309321"/>
            <a:ext cx="8659526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B0F0"/>
                </a:solidFill>
              </a:rPr>
              <a:t>On any root-leaf path, each item appears at most once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Algorithm</a:t>
            </a:r>
            <a:endParaRPr lang="zh-CN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5536" y="4750868"/>
            <a:ext cx="1045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Item 4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23728" y="4815560"/>
            <a:ext cx="1045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Item 5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707904" y="4815560"/>
            <a:ext cx="1045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Item 6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4529138" y="5237663"/>
            <a:ext cx="1643062" cy="163012"/>
          </a:xfrm>
          <a:custGeom>
            <a:avLst/>
            <a:gdLst>
              <a:gd name="connsiteX0" fmla="*/ 0 w 1643062"/>
              <a:gd name="connsiteY0" fmla="*/ 163012 h 163012"/>
              <a:gd name="connsiteX1" fmla="*/ 1042987 w 1643062"/>
              <a:gd name="connsiteY1" fmla="*/ 5850 h 163012"/>
              <a:gd name="connsiteX2" fmla="*/ 1643062 w 1643062"/>
              <a:gd name="connsiteY2" fmla="*/ 48712 h 16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062" h="163012">
                <a:moveTo>
                  <a:pt x="0" y="163012"/>
                </a:moveTo>
                <a:cubicBezTo>
                  <a:pt x="384571" y="93956"/>
                  <a:pt x="769143" y="24900"/>
                  <a:pt x="1042987" y="5850"/>
                </a:cubicBezTo>
                <a:cubicBezTo>
                  <a:pt x="1316831" y="-13200"/>
                  <a:pt x="1479946" y="17756"/>
                  <a:pt x="1643062" y="48712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871538" y="4049237"/>
            <a:ext cx="6143625" cy="382277"/>
          </a:xfrm>
          <a:custGeom>
            <a:avLst/>
            <a:gdLst>
              <a:gd name="connsiteX0" fmla="*/ 0 w 6072187"/>
              <a:gd name="connsiteY0" fmla="*/ 185737 h 502452"/>
              <a:gd name="connsiteX1" fmla="*/ 1728787 w 6072187"/>
              <a:gd name="connsiteY1" fmla="*/ 485775 h 502452"/>
              <a:gd name="connsiteX2" fmla="*/ 3886200 w 6072187"/>
              <a:gd name="connsiteY2" fmla="*/ 414337 h 502452"/>
              <a:gd name="connsiteX3" fmla="*/ 6072187 w 6072187"/>
              <a:gd name="connsiteY3" fmla="*/ 0 h 50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2187" h="502452">
                <a:moveTo>
                  <a:pt x="0" y="185737"/>
                </a:moveTo>
                <a:cubicBezTo>
                  <a:pt x="540543" y="316706"/>
                  <a:pt x="1081087" y="447675"/>
                  <a:pt x="1728787" y="485775"/>
                </a:cubicBezTo>
                <a:cubicBezTo>
                  <a:pt x="2376487" y="523875"/>
                  <a:pt x="3162300" y="495299"/>
                  <a:pt x="3886200" y="414337"/>
                </a:cubicBezTo>
                <a:cubicBezTo>
                  <a:pt x="4610100" y="333375"/>
                  <a:pt x="5341143" y="166687"/>
                  <a:pt x="6072187" y="0"/>
                </a:cubicBezTo>
              </a:path>
            </a:pathLst>
          </a:custGeom>
          <a:noFill/>
          <a:ln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646350" y="3303316"/>
            <a:ext cx="4368813" cy="691740"/>
          </a:xfrm>
          <a:custGeom>
            <a:avLst/>
            <a:gdLst>
              <a:gd name="connsiteX0" fmla="*/ 0 w 4157663"/>
              <a:gd name="connsiteY0" fmla="*/ 525734 h 582884"/>
              <a:gd name="connsiteX1" fmla="*/ 1114425 w 4157663"/>
              <a:gd name="connsiteY1" fmla="*/ 25672 h 582884"/>
              <a:gd name="connsiteX2" fmla="*/ 2486025 w 4157663"/>
              <a:gd name="connsiteY2" fmla="*/ 125684 h 582884"/>
              <a:gd name="connsiteX3" fmla="*/ 4157663 w 4157663"/>
              <a:gd name="connsiteY3" fmla="*/ 582884 h 58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663" h="582884">
                <a:moveTo>
                  <a:pt x="0" y="525734"/>
                </a:moveTo>
                <a:cubicBezTo>
                  <a:pt x="350044" y="309040"/>
                  <a:pt x="700088" y="92347"/>
                  <a:pt x="1114425" y="25672"/>
                </a:cubicBezTo>
                <a:cubicBezTo>
                  <a:pt x="1528762" y="-41003"/>
                  <a:pt x="1978819" y="32815"/>
                  <a:pt x="2486025" y="125684"/>
                </a:cubicBezTo>
                <a:cubicBezTo>
                  <a:pt x="2993231" y="218553"/>
                  <a:pt x="3575447" y="400718"/>
                  <a:pt x="4157663" y="582884"/>
                </a:cubicBezTo>
              </a:path>
            </a:pathLst>
          </a:custGeom>
          <a:noFill/>
          <a:ln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872038" y="4029075"/>
            <a:ext cx="2671762" cy="628650"/>
          </a:xfrm>
          <a:custGeom>
            <a:avLst/>
            <a:gdLst>
              <a:gd name="connsiteX0" fmla="*/ 0 w 2671762"/>
              <a:gd name="connsiteY0" fmla="*/ 0 h 628650"/>
              <a:gd name="connsiteX1" fmla="*/ 2671762 w 2671762"/>
              <a:gd name="connsiteY1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71762" h="628650">
                <a:moveTo>
                  <a:pt x="0" y="0"/>
                </a:moveTo>
                <a:lnTo>
                  <a:pt x="2671762" y="628650"/>
                </a:lnTo>
              </a:path>
            </a:pathLst>
          </a:custGeom>
          <a:noFill/>
          <a:ln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886075" y="5529263"/>
            <a:ext cx="5072063" cy="495944"/>
          </a:xfrm>
          <a:custGeom>
            <a:avLst/>
            <a:gdLst>
              <a:gd name="connsiteX0" fmla="*/ 0 w 5072063"/>
              <a:gd name="connsiteY0" fmla="*/ 57150 h 495944"/>
              <a:gd name="connsiteX1" fmla="*/ 1800225 w 5072063"/>
              <a:gd name="connsiteY1" fmla="*/ 457200 h 495944"/>
              <a:gd name="connsiteX2" fmla="*/ 4471988 w 5072063"/>
              <a:gd name="connsiteY2" fmla="*/ 428625 h 495944"/>
              <a:gd name="connsiteX3" fmla="*/ 5072063 w 5072063"/>
              <a:gd name="connsiteY3" fmla="*/ 0 h 4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063" h="495944">
                <a:moveTo>
                  <a:pt x="0" y="57150"/>
                </a:moveTo>
                <a:cubicBezTo>
                  <a:pt x="527447" y="226219"/>
                  <a:pt x="1054894" y="395288"/>
                  <a:pt x="1800225" y="457200"/>
                </a:cubicBezTo>
                <a:cubicBezTo>
                  <a:pt x="2545556" y="519112"/>
                  <a:pt x="3926682" y="504825"/>
                  <a:pt x="4471988" y="428625"/>
                </a:cubicBezTo>
                <a:cubicBezTo>
                  <a:pt x="5017294" y="352425"/>
                  <a:pt x="5044678" y="176212"/>
                  <a:pt x="5072063" y="0"/>
                </a:cubicBezTo>
              </a:path>
            </a:pathLst>
          </a:custGeom>
          <a:noFill/>
          <a:ln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5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8213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Poisson Approximation-Other Applications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593304"/>
                <a:ext cx="7978080" cy="45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Incorporating other constraints</a:t>
                </a:r>
              </a:p>
              <a:p>
                <a:pPr lvl="1"/>
                <a:r>
                  <a:rPr lang="en-US" altLang="zh-CN" dirty="0" smtClean="0"/>
                  <a:t>Size/profit correlation</a:t>
                </a:r>
              </a:p>
              <a:p>
                <a:pPr lvl="1"/>
                <a:r>
                  <a:rPr lang="en-US" altLang="zh-CN" dirty="0" smtClean="0"/>
                  <a:t>cancellation</a:t>
                </a:r>
                <a:endParaRPr lang="en-US" altLang="zh-CN" dirty="0"/>
              </a:p>
              <a:p>
                <a:r>
                  <a:rPr lang="en-US" altLang="zh-CN" dirty="0" smtClean="0"/>
                  <a:t>Bayesian </a:t>
                </a:r>
                <a:r>
                  <a:rPr lang="en-US" altLang="zh-CN" dirty="0"/>
                  <a:t>Online Selection </a:t>
                </a:r>
                <a:r>
                  <a:rPr lang="en-US" altLang="zh-CN" dirty="0" smtClean="0"/>
                  <a:t>Problem with Knapsack Constraint</a:t>
                </a:r>
              </a:p>
              <a:p>
                <a:pPr lvl="1"/>
                <a:r>
                  <a:rPr lang="en-US" altLang="zh-CN" dirty="0" smtClean="0"/>
                  <a:t>Can see the actually size and profit of an item before the decision</a:t>
                </a:r>
              </a:p>
              <a:p>
                <a:pPr lvl="1"/>
                <a:r>
                  <a:rPr lang="en-US" altLang="zh-CN" dirty="0">
                    <a:cs typeface="Calibri" pitchFamily="34" charset="0"/>
                  </a:rPr>
                  <a:t>(1+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en-US" altLang="zh-CN" dirty="0">
                    <a:cs typeface="Calibri" pitchFamily="34" charset="0"/>
                  </a:rPr>
                  <a:t> 1+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/>
                  <a:t>)-</a:t>
                </a:r>
                <a:r>
                  <a:rPr lang="en-US" altLang="zh-CN" dirty="0" err="1" smtClean="0"/>
                  <a:t>approx</a:t>
                </a:r>
                <a:r>
                  <a:rPr lang="en-US" altLang="zh-CN" dirty="0" smtClean="0"/>
                  <a:t> (against the optimal adaptive policy)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Stochastic Bin Packing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593304"/>
                <a:ext cx="7978080" cy="4572000"/>
              </a:xfrm>
              <a:blipFill rotWithShape="1">
                <a:blip r:embed="rId2"/>
                <a:stretch>
                  <a:fillRect l="-688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67073" y="4293096"/>
            <a:ext cx="651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Prophet inequalities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Chawla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Hartline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Malec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Sivan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 STOC10] [Kleinberg, Weinberg. STOC12]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1600" dirty="0" smtClean="0"/>
              <a:t>Close relations with </a:t>
            </a:r>
            <a:r>
              <a:rPr lang="en-US" altLang="zh-CN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Secretary problems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1600" dirty="0" smtClean="0"/>
              <a:t>Applications in multi-parameter  mechanism design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300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[L, Yuan STOC13]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Expected Utility Maximization: The Fourier Decomposition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Technique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Inadequacy of Expected Value</a:t>
            </a: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4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Inadequacy of 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33550"/>
            <a:ext cx="8382000" cy="4552950"/>
          </a:xfrm>
        </p:spPr>
        <p:txBody>
          <a:bodyPr/>
          <a:lstStyle/>
          <a:p>
            <a:pPr eaLnBrk="1" hangingPunct="1"/>
            <a:r>
              <a:rPr lang="en-US" altLang="zh-CN" smtClean="0"/>
              <a:t>Stochastic Optimization </a:t>
            </a:r>
          </a:p>
          <a:p>
            <a:pPr lvl="1" eaLnBrk="1" hangingPunct="1"/>
            <a:r>
              <a:rPr lang="en-US" altLang="zh-CN" smtClean="0"/>
              <a:t>Some part of the input are probabilistic</a:t>
            </a:r>
          </a:p>
          <a:p>
            <a:pPr lvl="1" eaLnBrk="1" hangingPunct="1"/>
            <a:r>
              <a:rPr lang="en-US" altLang="zh-CN" smtClean="0"/>
              <a:t>Most common objective: Optimizing the expected value  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Inadequacy of expected value:</a:t>
            </a:r>
          </a:p>
          <a:p>
            <a:pPr lvl="1" eaLnBrk="1" hangingPunct="1"/>
            <a:r>
              <a:rPr lang="en-US" altLang="zh-CN" smtClean="0"/>
              <a:t>Unable to capture </a:t>
            </a:r>
            <a:r>
              <a:rPr lang="en-US" altLang="zh-CN" smtClean="0">
                <a:solidFill>
                  <a:srgbClr val="0000CC"/>
                </a:solidFill>
              </a:rPr>
              <a:t>risk-averse</a:t>
            </a:r>
            <a:r>
              <a:rPr lang="en-US" altLang="zh-CN" smtClean="0"/>
              <a:t> or </a:t>
            </a:r>
            <a:r>
              <a:rPr lang="en-US" altLang="zh-CN" smtClean="0">
                <a:solidFill>
                  <a:srgbClr val="0000CC"/>
                </a:solidFill>
              </a:rPr>
              <a:t>risk-prone</a:t>
            </a:r>
            <a:r>
              <a:rPr lang="en-US" altLang="zh-CN" smtClean="0"/>
              <a:t> behaviors</a:t>
            </a:r>
          </a:p>
          <a:p>
            <a:pPr lvl="2" eaLnBrk="1" hangingPunct="1"/>
            <a:r>
              <a:rPr lang="en-US" altLang="zh-CN" smtClean="0">
                <a:solidFill>
                  <a:srgbClr val="D60093"/>
                </a:solidFill>
              </a:rPr>
              <a:t>Action 1</a:t>
            </a:r>
            <a:r>
              <a:rPr lang="en-US" altLang="zh-CN" smtClean="0"/>
              <a:t>: $100    VS   </a:t>
            </a:r>
            <a:r>
              <a:rPr lang="en-US" altLang="zh-CN" smtClean="0">
                <a:solidFill>
                  <a:srgbClr val="D60093"/>
                </a:solidFill>
              </a:rPr>
              <a:t>Action 2</a:t>
            </a:r>
            <a:r>
              <a:rPr lang="en-US" altLang="zh-CN" smtClean="0"/>
              <a:t>: $200 w.p. 0.5; $0 w.p. 0.5</a:t>
            </a:r>
          </a:p>
          <a:p>
            <a:pPr lvl="2" eaLnBrk="1" hangingPunct="1"/>
            <a:r>
              <a:rPr lang="en-US" altLang="zh-CN" smtClean="0"/>
              <a:t>Risk-averse players prefer Action 1</a:t>
            </a:r>
          </a:p>
          <a:p>
            <a:pPr lvl="2" eaLnBrk="1" hangingPunct="1"/>
            <a:r>
              <a:rPr lang="en-US" altLang="zh-CN" smtClean="0"/>
              <a:t>Risk-prone players prefer Action 2 (e.g., a gambler spends $100 to play Double-or-Nothing)</a:t>
            </a:r>
          </a:p>
        </p:txBody>
      </p:sp>
    </p:spTree>
    <p:extLst>
      <p:ext uri="{BB962C8B-B14F-4D97-AF65-F5344CB8AC3E}">
        <p14:creationId xmlns:p14="http://schemas.microsoft.com/office/powerpoint/2010/main" val="3656404766"/>
      </p:ext>
    </p:extLst>
  </p:cSld>
  <p:clrMapOvr>
    <a:masterClrMapping/>
  </p:clrMapOvr>
  <p:transition advClick="0" advTm="94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3058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Inadequacy of Expected Value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Be aware of </a:t>
            </a:r>
            <a:r>
              <a:rPr lang="en-US" altLang="zh-CN" dirty="0" smtClean="0">
                <a:solidFill>
                  <a:srgbClr val="FF0000"/>
                </a:solidFill>
              </a:rPr>
              <a:t>risk</a:t>
            </a:r>
            <a:r>
              <a:rPr lang="en-US" altLang="zh-CN" dirty="0" smtClean="0"/>
              <a:t>!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St. Petersburg Paradox</a:t>
            </a:r>
            <a:endParaRPr lang="zh-CN" altLang="en-US" dirty="0" smtClean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1981201"/>
            <a:ext cx="6923087" cy="37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81800" y="56388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Expected Utility Maximization: The Fourier Decomposition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Technique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Problem definition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17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13" y="1663824"/>
            <a:ext cx="7772400" cy="13910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The position of each point is random (non-</a:t>
            </a:r>
            <a:r>
              <a:rPr lang="en-US" altLang="zh-CN" dirty="0" err="1" smtClean="0"/>
              <a:t>i.i.d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All </a:t>
            </a:r>
            <a:r>
              <a:rPr lang="en-US" altLang="zh-CN" dirty="0" err="1" smtClean="0"/>
              <a:t>pts</a:t>
            </a:r>
            <a:r>
              <a:rPr lang="en-US" altLang="zh-CN" dirty="0" smtClean="0"/>
              <a:t> are independent from each other</a:t>
            </a:r>
          </a:p>
          <a:p>
            <a:r>
              <a:rPr lang="en-US" altLang="zh-CN" dirty="0" smtClean="0"/>
              <a:t>A popular model in wireless networks/spatial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databases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19672" y="3717032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3415849" y="422947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Oval 7"/>
          <p:cNvSpPr/>
          <p:nvPr/>
        </p:nvSpPr>
        <p:spPr>
          <a:xfrm>
            <a:off x="2276128" y="5550903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1835696" y="43651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Oval 39"/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3568249" y="438187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Oval 43"/>
          <p:cNvSpPr/>
          <p:nvPr/>
        </p:nvSpPr>
        <p:spPr>
          <a:xfrm>
            <a:off x="2771800" y="4149080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Oval 44"/>
          <p:cNvSpPr/>
          <p:nvPr/>
        </p:nvSpPr>
        <p:spPr>
          <a:xfrm>
            <a:off x="3070920" y="545360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Oval 45"/>
          <p:cNvSpPr/>
          <p:nvPr/>
        </p:nvSpPr>
        <p:spPr>
          <a:xfrm>
            <a:off x="2699792" y="5229200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Oval 46"/>
          <p:cNvSpPr/>
          <p:nvPr/>
        </p:nvSpPr>
        <p:spPr>
          <a:xfrm>
            <a:off x="2195736" y="4725144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Oval 47"/>
          <p:cNvSpPr/>
          <p:nvPr/>
        </p:nvSpPr>
        <p:spPr>
          <a:xfrm>
            <a:off x="2428528" y="5661248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Oval 48"/>
          <p:cNvSpPr/>
          <p:nvPr/>
        </p:nvSpPr>
        <p:spPr>
          <a:xfrm>
            <a:off x="2339752" y="5373216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735796" y="400564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0.1</a:t>
            </a:r>
            <a:endParaRPr lang="zh-CN" alt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3203848" y="400506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3593749" y="429367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0.4</a:t>
            </a:r>
            <a:endParaRPr lang="zh-CN" altLang="en-US" sz="800" dirty="0"/>
          </a:p>
        </p:txBody>
      </p:sp>
      <p:sp>
        <p:nvSpPr>
          <p:cNvPr id="33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Stochastic Geometry Models	</a:t>
            </a:r>
            <a:endParaRPr lang="zh-CN" altLang="en-US" dirty="0"/>
          </a:p>
        </p:txBody>
      </p:sp>
      <p:sp>
        <p:nvSpPr>
          <p:cNvPr id="34" name="TextBox 51"/>
          <p:cNvSpPr txBox="1"/>
          <p:nvPr/>
        </p:nvSpPr>
        <p:spPr>
          <a:xfrm>
            <a:off x="2627784" y="501317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35" name="TextBox 51"/>
          <p:cNvSpPr txBox="1"/>
          <p:nvPr/>
        </p:nvSpPr>
        <p:spPr>
          <a:xfrm>
            <a:off x="3131840" y="537379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36" name="TextBox 51"/>
          <p:cNvSpPr txBox="1"/>
          <p:nvPr/>
        </p:nvSpPr>
        <p:spPr>
          <a:xfrm>
            <a:off x="1937565" y="393305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37" name="TextBox 51"/>
          <p:cNvSpPr txBox="1"/>
          <p:nvPr/>
        </p:nvSpPr>
        <p:spPr>
          <a:xfrm>
            <a:off x="1907704" y="429309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0.7</a:t>
            </a:r>
            <a:endParaRPr lang="zh-CN" altLang="en-US" sz="800" dirty="0"/>
          </a:p>
        </p:txBody>
      </p:sp>
      <p:sp>
        <p:nvSpPr>
          <p:cNvPr id="54" name="TextBox 51"/>
          <p:cNvSpPr txBox="1"/>
          <p:nvPr/>
        </p:nvSpPr>
        <p:spPr>
          <a:xfrm>
            <a:off x="1937565" y="465371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0.2</a:t>
            </a:r>
            <a:endParaRPr lang="zh-CN" altLang="en-US" sz="800" dirty="0"/>
          </a:p>
        </p:txBody>
      </p:sp>
      <p:sp>
        <p:nvSpPr>
          <p:cNvPr id="55" name="TextBox 51"/>
          <p:cNvSpPr txBox="1"/>
          <p:nvPr/>
        </p:nvSpPr>
        <p:spPr>
          <a:xfrm>
            <a:off x="2699792" y="436510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</a:t>
            </a:r>
            <a:endParaRPr lang="zh-CN" altLang="en-US" sz="800" dirty="0"/>
          </a:p>
        </p:txBody>
      </p:sp>
      <p:sp>
        <p:nvSpPr>
          <p:cNvPr id="56" name="TextBox 51"/>
          <p:cNvSpPr txBox="1"/>
          <p:nvPr/>
        </p:nvSpPr>
        <p:spPr>
          <a:xfrm>
            <a:off x="2051720" y="5301788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57" name="TextBox 51"/>
          <p:cNvSpPr txBox="1"/>
          <p:nvPr/>
        </p:nvSpPr>
        <p:spPr>
          <a:xfrm>
            <a:off x="2009573" y="5517812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0.2</a:t>
            </a:r>
            <a:endParaRPr lang="zh-CN" altLang="en-US" sz="800" dirty="0"/>
          </a:p>
        </p:txBody>
      </p:sp>
      <p:sp>
        <p:nvSpPr>
          <p:cNvPr id="58" name="TextBox 51"/>
          <p:cNvSpPr txBox="1"/>
          <p:nvPr/>
        </p:nvSpPr>
        <p:spPr>
          <a:xfrm>
            <a:off x="2267744" y="573325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6" name="文本框 5"/>
          <p:cNvSpPr txBox="1"/>
          <p:nvPr/>
        </p:nvSpPr>
        <p:spPr>
          <a:xfrm>
            <a:off x="5046195" y="611627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Another realization </a:t>
            </a:r>
          </a:p>
          <a:p>
            <a:r>
              <a:rPr lang="en-US" altLang="zh-CN" dirty="0" err="1" smtClean="0"/>
              <a:t>Prob</a:t>
            </a:r>
            <a:r>
              <a:rPr lang="en-US" altLang="zh-CN" dirty="0" smtClean="0"/>
              <a:t>=0.3*1*0.4*0.5*0.3</a:t>
            </a:r>
            <a:endParaRPr lang="zh-CN" altLang="en-US" dirty="0"/>
          </a:p>
        </p:txBody>
      </p:sp>
      <p:sp>
        <p:nvSpPr>
          <p:cNvPr id="102" name="文本框 101"/>
          <p:cNvSpPr txBox="1"/>
          <p:nvPr/>
        </p:nvSpPr>
        <p:spPr>
          <a:xfrm>
            <a:off x="1272208" y="611627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Locational uncertainty model</a:t>
            </a:r>
            <a:endParaRPr lang="zh-CN" altLang="en-US" dirty="0"/>
          </a:p>
        </p:txBody>
      </p:sp>
      <p:sp>
        <p:nvSpPr>
          <p:cNvPr id="42" name="Rectangle 3"/>
          <p:cNvSpPr/>
          <p:nvPr/>
        </p:nvSpPr>
        <p:spPr>
          <a:xfrm>
            <a:off x="5292080" y="3717032"/>
            <a:ext cx="23762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"/>
          <p:cNvSpPr/>
          <p:nvPr/>
        </p:nvSpPr>
        <p:spPr>
          <a:xfrm>
            <a:off x="5724128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Oval 39"/>
          <p:cNvSpPr/>
          <p:nvPr/>
        </p:nvSpPr>
        <p:spPr>
          <a:xfrm>
            <a:off x="6300192" y="4437112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Oval 42"/>
          <p:cNvSpPr/>
          <p:nvPr/>
        </p:nvSpPr>
        <p:spPr>
          <a:xfrm>
            <a:off x="7240657" y="438187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Oval 45"/>
          <p:cNvSpPr/>
          <p:nvPr/>
        </p:nvSpPr>
        <p:spPr>
          <a:xfrm>
            <a:off x="6804248" y="5411561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Oval 48"/>
          <p:cNvSpPr/>
          <p:nvPr/>
        </p:nvSpPr>
        <p:spPr>
          <a:xfrm>
            <a:off x="6012160" y="5373216"/>
            <a:ext cx="72008" cy="72008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TextBox 52"/>
          <p:cNvSpPr txBox="1"/>
          <p:nvPr/>
        </p:nvSpPr>
        <p:spPr>
          <a:xfrm>
            <a:off x="7266157" y="429367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0.4</a:t>
            </a:r>
            <a:endParaRPr lang="zh-CN" altLang="en-US" sz="800" dirty="0"/>
          </a:p>
        </p:txBody>
      </p:sp>
      <p:sp>
        <p:nvSpPr>
          <p:cNvPr id="73" name="TextBox 51"/>
          <p:cNvSpPr txBox="1"/>
          <p:nvPr/>
        </p:nvSpPr>
        <p:spPr>
          <a:xfrm>
            <a:off x="6916338" y="5366965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75" name="TextBox 51"/>
          <p:cNvSpPr txBox="1"/>
          <p:nvPr/>
        </p:nvSpPr>
        <p:spPr>
          <a:xfrm>
            <a:off x="5609973" y="3933056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82" name="TextBox 51"/>
          <p:cNvSpPr txBox="1"/>
          <p:nvPr/>
        </p:nvSpPr>
        <p:spPr>
          <a:xfrm>
            <a:off x="6372200" y="4365104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</a:t>
            </a:r>
            <a:endParaRPr lang="zh-CN" altLang="en-US" sz="800" dirty="0"/>
          </a:p>
        </p:txBody>
      </p:sp>
      <p:sp>
        <p:nvSpPr>
          <p:cNvPr id="83" name="TextBox 51"/>
          <p:cNvSpPr txBox="1"/>
          <p:nvPr/>
        </p:nvSpPr>
        <p:spPr>
          <a:xfrm>
            <a:off x="5724128" y="5301788"/>
            <a:ext cx="330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144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Expected Utility Maximization Principle</a:t>
            </a:r>
            <a:endParaRPr lang="zh-CN" altLang="en-US" sz="3600" smtClean="0"/>
          </a:p>
        </p:txBody>
      </p:sp>
      <p:sp>
        <p:nvSpPr>
          <p:cNvPr id="17412" name="TextBox 43"/>
          <p:cNvSpPr txBox="1">
            <a:spLocks noChangeArrowheads="1"/>
          </p:cNvSpPr>
          <p:nvPr/>
        </p:nvSpPr>
        <p:spPr bwMode="auto">
          <a:xfrm>
            <a:off x="642938" y="2936875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Expected Utility Maximization Principle: </a:t>
            </a:r>
            <a:r>
              <a:rPr lang="en-US" altLang="zh-CN" sz="2400">
                <a:latin typeface="Calibri" pitchFamily="34" charset="0"/>
              </a:rPr>
              <a:t>the decision maker should choose the action that maximizes the </a:t>
            </a:r>
            <a:r>
              <a:rPr lang="en-US" altLang="zh-CN" sz="2400" b="1">
                <a:latin typeface="Calibri" pitchFamily="34" charset="0"/>
              </a:rPr>
              <a:t>expected utility</a:t>
            </a:r>
            <a:endParaRPr lang="zh-CN" altLang="en-US" sz="2400" b="1">
              <a:latin typeface="Calibri" pitchFamily="34" charset="0"/>
            </a:endParaRPr>
          </a:p>
        </p:txBody>
      </p:sp>
      <p:sp>
        <p:nvSpPr>
          <p:cNvPr id="17413" name="TextBox 46"/>
          <p:cNvSpPr txBox="1">
            <a:spLocks noChangeArrowheads="1"/>
          </p:cNvSpPr>
          <p:nvPr/>
        </p:nvSpPr>
        <p:spPr bwMode="auto">
          <a:xfrm>
            <a:off x="642938" y="16891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Remedy: Use a utility function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42938" y="4437063"/>
            <a:ext cx="8001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SzPct val="50000"/>
              <a:buFont typeface="Wingdings" pitchFamily="2" charset="2"/>
              <a:buChar char="n"/>
            </a:pPr>
            <a:endParaRPr lang="en-US" altLang="zh-CN" sz="22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SzPct val="50000"/>
              <a:buFont typeface="Wingdings" pitchFamily="2" charset="2"/>
              <a:buChar char="n"/>
            </a:pPr>
            <a:r>
              <a:rPr lang="en-US" altLang="zh-CN" sz="2200" dirty="0" smtClean="0">
                <a:latin typeface="Calibri" pitchFamily="34" charset="0"/>
              </a:rPr>
              <a:t>Proved </a:t>
            </a:r>
            <a:r>
              <a:rPr lang="en-US" altLang="zh-CN" sz="2200" dirty="0">
                <a:latin typeface="Calibri" pitchFamily="34" charset="0"/>
              </a:rPr>
              <a:t>quite useful to explain some popular choices that seem to contradict the expected value criterion</a:t>
            </a:r>
            <a:r>
              <a:rPr lang="de-DE" altLang="zh-CN" sz="2200" dirty="0">
                <a:latin typeface="Calibri" pitchFamily="34" charset="0"/>
              </a:rPr>
              <a:t>  </a:t>
            </a:r>
            <a:endParaRPr lang="de-DE" altLang="zh-CN" sz="22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SzPct val="50000"/>
              <a:buFont typeface="Wingdings" pitchFamily="2" charset="2"/>
              <a:buChar char="n"/>
            </a:pPr>
            <a:r>
              <a:rPr lang="de-DE" altLang="zh-CN" sz="2200" dirty="0" smtClean="0">
                <a:latin typeface="Calibri" pitchFamily="34" charset="0"/>
              </a:rPr>
              <a:t>An </a:t>
            </a:r>
            <a:r>
              <a:rPr lang="de-DE" altLang="zh-CN" sz="2200" i="1" dirty="0" err="1">
                <a:solidFill>
                  <a:srgbClr val="009A46"/>
                </a:solidFill>
                <a:latin typeface="Calibri" pitchFamily="34" charset="0"/>
              </a:rPr>
              <a:t>axiomatization</a:t>
            </a:r>
            <a:r>
              <a:rPr lang="de-DE" altLang="zh-CN" sz="2200" dirty="0">
                <a:latin typeface="Calibri" pitchFamily="34" charset="0"/>
              </a:rPr>
              <a:t> of </a:t>
            </a:r>
            <a:r>
              <a:rPr lang="de-DE" altLang="zh-CN" sz="2200" dirty="0" err="1">
                <a:latin typeface="Calibri" pitchFamily="34" charset="0"/>
              </a:rPr>
              <a:t>the</a:t>
            </a:r>
            <a:r>
              <a:rPr lang="de-DE" altLang="zh-CN" sz="2200" dirty="0">
                <a:latin typeface="Calibri" pitchFamily="34" charset="0"/>
              </a:rPr>
              <a:t> </a:t>
            </a:r>
            <a:r>
              <a:rPr lang="de-DE" altLang="zh-CN" sz="2200" dirty="0" err="1">
                <a:latin typeface="Calibri" pitchFamily="34" charset="0"/>
              </a:rPr>
              <a:t>principle</a:t>
            </a:r>
            <a:r>
              <a:rPr lang="de-DE" altLang="zh-CN" sz="2200" dirty="0">
                <a:latin typeface="Calibri" pitchFamily="34" charset="0"/>
              </a:rPr>
              <a:t> (</a:t>
            </a:r>
            <a:r>
              <a:rPr lang="de-DE" altLang="zh-CN" sz="2200" dirty="0" err="1">
                <a:latin typeface="Calibri" pitchFamily="34" charset="0"/>
              </a:rPr>
              <a:t>known</a:t>
            </a:r>
            <a:r>
              <a:rPr lang="de-DE" altLang="zh-CN" sz="2200" dirty="0">
                <a:latin typeface="Calibri" pitchFamily="34" charset="0"/>
              </a:rPr>
              <a:t> as </a:t>
            </a:r>
            <a:r>
              <a:rPr lang="de-DE" altLang="zh-CN" sz="2200" dirty="0">
                <a:solidFill>
                  <a:srgbClr val="0000CC"/>
                </a:solidFill>
                <a:latin typeface="Calibri" pitchFamily="34" charset="0"/>
              </a:rPr>
              <a:t>von Neumann-Morgenstern </a:t>
            </a:r>
            <a:r>
              <a:rPr lang="de-DE" altLang="zh-CN" sz="2200" dirty="0" err="1">
                <a:solidFill>
                  <a:srgbClr val="0000CC"/>
                </a:solidFill>
                <a:latin typeface="Calibri" pitchFamily="34" charset="0"/>
              </a:rPr>
              <a:t>expected</a:t>
            </a:r>
            <a:r>
              <a:rPr lang="de-DE" altLang="zh-CN" sz="2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de-DE" altLang="zh-CN" sz="2200" dirty="0" err="1">
                <a:solidFill>
                  <a:srgbClr val="0000CC"/>
                </a:solidFill>
                <a:latin typeface="Calibri" pitchFamily="34" charset="0"/>
              </a:rPr>
              <a:t>utility</a:t>
            </a:r>
            <a:r>
              <a:rPr lang="de-DE" altLang="zh-CN" sz="2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de-DE" altLang="zh-CN" sz="2200" dirty="0" err="1">
                <a:solidFill>
                  <a:srgbClr val="0000CC"/>
                </a:solidFill>
                <a:latin typeface="Calibri" pitchFamily="34" charset="0"/>
              </a:rPr>
              <a:t>theorem</a:t>
            </a:r>
            <a:r>
              <a:rPr lang="de-DE" altLang="zh-CN" sz="2200" dirty="0">
                <a:latin typeface="Calibri" pitchFamily="34" charset="0"/>
              </a:rPr>
              <a:t>).</a:t>
            </a:r>
          </a:p>
          <a:p>
            <a:endParaRPr lang="zh-CN" altLang="en-US" sz="2400" dirty="0">
              <a:latin typeface="Calibri" pitchFamily="34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8091487" cy="525462"/>
          </a:xfrm>
          <a:prstGeom prst="rect">
            <a:avLst/>
          </a:prstGeom>
          <a:noFill/>
        </p:spPr>
      </p:pic>
      <p:pic>
        <p:nvPicPr>
          <p:cNvPr id="8" name="Picture 7" descr="Screen shot 2012-08-21 at 9.48.2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962400"/>
            <a:ext cx="5175250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28833"/>
      </p:ext>
    </p:extLst>
  </p:cSld>
  <p:clrMapOvr>
    <a:masterClrMapping/>
  </p:clrMapOvr>
  <p:transition advTm="78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Problem Definition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 smtClean="0"/>
              <a:t>Deterministic version:</a:t>
            </a:r>
          </a:p>
          <a:p>
            <a:pPr lvl="1" eaLnBrk="1" hangingPunct="1"/>
            <a:r>
              <a:rPr lang="en-US" altLang="zh-CN" sz="2200" dirty="0" smtClean="0"/>
              <a:t>A set of element {</a:t>
            </a:r>
            <a:r>
              <a:rPr lang="en-US" altLang="zh-CN" sz="2200" i="1" dirty="0" err="1" smtClean="0"/>
              <a:t>e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smtClean="0"/>
              <a:t>}, each associated with a weight </a:t>
            </a:r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endParaRPr lang="en-US" altLang="zh-CN" sz="2200" i="1" baseline="-25000" dirty="0" smtClean="0"/>
          </a:p>
          <a:p>
            <a:pPr lvl="1" eaLnBrk="1" hangingPunct="1"/>
            <a:r>
              <a:rPr lang="en-US" altLang="zh-CN" sz="2200" dirty="0" smtClean="0"/>
              <a:t>A solution </a:t>
            </a:r>
            <a:r>
              <a:rPr lang="en-US" altLang="zh-CN" sz="2200" i="1" dirty="0" smtClean="0"/>
              <a:t>S</a:t>
            </a:r>
            <a:r>
              <a:rPr lang="en-US" altLang="zh-CN" sz="2200" dirty="0" smtClean="0"/>
              <a:t> is a subset of elements (that satisfies some property)</a:t>
            </a:r>
          </a:p>
          <a:p>
            <a:pPr lvl="1" eaLnBrk="1" hangingPunct="1"/>
            <a:r>
              <a:rPr lang="en-US" altLang="zh-CN" sz="2200" b="1" dirty="0" smtClean="0"/>
              <a:t>Goal: </a:t>
            </a:r>
            <a:r>
              <a:rPr lang="en-US" altLang="zh-CN" sz="2200" dirty="0" smtClean="0"/>
              <a:t>Find a solution </a:t>
            </a:r>
            <a:r>
              <a:rPr lang="en-US" altLang="zh-CN" sz="2200" i="1" dirty="0" smtClean="0"/>
              <a:t>S</a:t>
            </a:r>
            <a:r>
              <a:rPr lang="en-US" altLang="zh-CN" sz="2200" dirty="0" smtClean="0"/>
              <a:t> such that the total weight of the solution </a:t>
            </a:r>
            <a:r>
              <a:rPr lang="en-US" altLang="zh-CN" sz="2200" i="1" dirty="0" err="1" smtClean="0"/>
              <a:t>w(S</a:t>
            </a:r>
            <a:r>
              <a:rPr lang="en-US" altLang="zh-CN" sz="2200" i="1" dirty="0" smtClean="0"/>
              <a:t>)=</a:t>
            </a:r>
            <a:r>
              <a:rPr lang="el-GR" altLang="zh-CN" sz="2200" i="1" dirty="0" smtClean="0"/>
              <a:t>Σ</a:t>
            </a:r>
            <a:r>
              <a:rPr lang="en-US" altLang="zh-CN" sz="2200" i="1" baseline="-25000" dirty="0" err="1" smtClean="0"/>
              <a:t>i</a:t>
            </a:r>
            <a:r>
              <a:rPr lang="az-Cyrl-AZ" altLang="zh-CN" sz="2200" i="1" baseline="-25000" dirty="0" smtClean="0"/>
              <a:t>є</a:t>
            </a:r>
            <a:r>
              <a:rPr lang="en-US" altLang="zh-CN" sz="2200" i="1" baseline="-25000" dirty="0" err="1" smtClean="0"/>
              <a:t>S</a:t>
            </a:r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smtClean="0"/>
              <a:t> is minimized</a:t>
            </a:r>
          </a:p>
          <a:p>
            <a:pPr lvl="1" eaLnBrk="1" hangingPunct="1"/>
            <a:r>
              <a:rPr lang="en-US" altLang="zh-CN" sz="2200" dirty="0" smtClean="0">
                <a:solidFill>
                  <a:srgbClr val="006600"/>
                </a:solidFill>
              </a:rPr>
              <a:t>E.g. shortest path, minimal spanning tree, top-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k</a:t>
            </a:r>
            <a:r>
              <a:rPr lang="en-US" altLang="zh-CN" sz="2200" dirty="0" smtClean="0">
                <a:solidFill>
                  <a:srgbClr val="006600"/>
                </a:solidFill>
              </a:rPr>
              <a:t> query, 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matroid</a:t>
            </a:r>
            <a:r>
              <a:rPr lang="en-US" altLang="zh-CN" sz="2200" dirty="0" smtClean="0">
                <a:solidFill>
                  <a:srgbClr val="006600"/>
                </a:solidFill>
              </a:rPr>
              <a:t> base</a:t>
            </a:r>
          </a:p>
          <a:p>
            <a:pPr lvl="1" eaLnBrk="1" hangingPunct="1"/>
            <a:endParaRPr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428743210"/>
      </p:ext>
    </p:extLst>
  </p:cSld>
  <p:clrMapOvr>
    <a:masterClrMapping/>
  </p:clrMapOvr>
  <p:transition advClick="0" advTm="74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Problem Definition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 smtClean="0"/>
              <a:t>Deterministic version:</a:t>
            </a:r>
          </a:p>
          <a:p>
            <a:pPr lvl="1" eaLnBrk="1" hangingPunct="1"/>
            <a:r>
              <a:rPr lang="en-US" altLang="zh-CN" sz="2200" dirty="0" smtClean="0"/>
              <a:t>A set of element {</a:t>
            </a:r>
            <a:r>
              <a:rPr lang="en-US" altLang="zh-CN" sz="2200" i="1" dirty="0" err="1" smtClean="0"/>
              <a:t>e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smtClean="0"/>
              <a:t>}, each associated with a weight </a:t>
            </a:r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endParaRPr lang="en-US" altLang="zh-CN" sz="2200" i="1" baseline="-25000" dirty="0" smtClean="0"/>
          </a:p>
          <a:p>
            <a:pPr lvl="1" eaLnBrk="1" hangingPunct="1"/>
            <a:r>
              <a:rPr lang="en-US" altLang="zh-CN" sz="2200" dirty="0" smtClean="0"/>
              <a:t>A solution </a:t>
            </a:r>
            <a:r>
              <a:rPr lang="en-US" altLang="zh-CN" sz="2200" i="1" dirty="0" smtClean="0"/>
              <a:t>S</a:t>
            </a:r>
            <a:r>
              <a:rPr lang="en-US" altLang="zh-CN" sz="2200" dirty="0" smtClean="0"/>
              <a:t> is a subset of elements (that satisfies some property)</a:t>
            </a:r>
          </a:p>
          <a:p>
            <a:pPr lvl="1" eaLnBrk="1" hangingPunct="1"/>
            <a:r>
              <a:rPr lang="en-US" altLang="zh-CN" sz="2200" b="1" dirty="0" smtClean="0"/>
              <a:t>Goal: </a:t>
            </a:r>
            <a:r>
              <a:rPr lang="en-US" altLang="zh-CN" sz="2200" dirty="0" smtClean="0"/>
              <a:t>Find a solution </a:t>
            </a:r>
            <a:r>
              <a:rPr lang="en-US" altLang="zh-CN" sz="2200" i="1" dirty="0" smtClean="0"/>
              <a:t>S</a:t>
            </a:r>
            <a:r>
              <a:rPr lang="en-US" altLang="zh-CN" sz="2200" dirty="0" smtClean="0"/>
              <a:t> such that the total weight of the solution </a:t>
            </a:r>
            <a:r>
              <a:rPr lang="en-US" altLang="zh-CN" sz="2200" i="1" dirty="0" err="1" smtClean="0"/>
              <a:t>w(S</a:t>
            </a:r>
            <a:r>
              <a:rPr lang="en-US" altLang="zh-CN" sz="2200" i="1" dirty="0" smtClean="0"/>
              <a:t>)=</a:t>
            </a:r>
            <a:r>
              <a:rPr lang="el-GR" altLang="zh-CN" sz="2200" i="1" dirty="0" smtClean="0"/>
              <a:t>Σ</a:t>
            </a:r>
            <a:r>
              <a:rPr lang="en-US" altLang="zh-CN" sz="2200" i="1" baseline="-25000" dirty="0" err="1" smtClean="0"/>
              <a:t>i</a:t>
            </a:r>
            <a:r>
              <a:rPr lang="az-Cyrl-AZ" altLang="zh-CN" sz="2200" i="1" baseline="-25000" dirty="0" smtClean="0"/>
              <a:t>є</a:t>
            </a:r>
            <a:r>
              <a:rPr lang="en-US" altLang="zh-CN" sz="2200" i="1" baseline="-25000" dirty="0" err="1" smtClean="0"/>
              <a:t>S</a:t>
            </a:r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smtClean="0"/>
              <a:t> is minimized</a:t>
            </a:r>
          </a:p>
          <a:p>
            <a:pPr lvl="1" eaLnBrk="1" hangingPunct="1"/>
            <a:r>
              <a:rPr lang="en-US" altLang="zh-CN" sz="2200" dirty="0" smtClean="0">
                <a:solidFill>
                  <a:srgbClr val="006600"/>
                </a:solidFill>
              </a:rPr>
              <a:t>E.g. shortest path, minimal spanning tree, top-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k</a:t>
            </a:r>
            <a:r>
              <a:rPr lang="en-US" altLang="zh-CN" sz="2200" dirty="0" smtClean="0">
                <a:solidFill>
                  <a:srgbClr val="006600"/>
                </a:solidFill>
              </a:rPr>
              <a:t> query, 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matroid</a:t>
            </a:r>
            <a:r>
              <a:rPr lang="en-US" altLang="zh-CN" sz="2200" dirty="0" smtClean="0">
                <a:solidFill>
                  <a:srgbClr val="006600"/>
                </a:solidFill>
              </a:rPr>
              <a:t> base</a:t>
            </a:r>
          </a:p>
          <a:p>
            <a:pPr eaLnBrk="1" hangingPunct="1"/>
            <a:r>
              <a:rPr lang="en-US" altLang="zh-CN" sz="2400" dirty="0" smtClean="0"/>
              <a:t>Stochastic version:</a:t>
            </a:r>
          </a:p>
          <a:p>
            <a:pPr lvl="1" eaLnBrk="1" hangingPunct="1"/>
            <a:r>
              <a:rPr lang="en-US" altLang="zh-CN" sz="2200" i="1" dirty="0" err="1" smtClean="0"/>
              <a:t>w</a:t>
            </a:r>
            <a:r>
              <a:rPr lang="en-US" altLang="zh-CN" sz="2200" i="1" baseline="-25000" dirty="0" err="1" smtClean="0"/>
              <a:t>i</a:t>
            </a:r>
            <a:r>
              <a:rPr lang="en-US" altLang="zh-CN" sz="2200" dirty="0" err="1" smtClean="0"/>
              <a:t>s</a:t>
            </a:r>
            <a:r>
              <a:rPr lang="en-US" altLang="zh-CN" sz="2200" dirty="0" smtClean="0"/>
              <a:t> are independent positive random variable</a:t>
            </a:r>
          </a:p>
          <a:p>
            <a:pPr lvl="1" eaLnBrk="1" hangingPunct="1"/>
            <a:r>
              <a:rPr lang="en-US" altLang="zh-CN" sz="2200" i="1" dirty="0" err="1" smtClean="0"/>
              <a:t>μ</a:t>
            </a:r>
            <a:r>
              <a:rPr lang="en-US" altLang="zh-CN" sz="2200" i="1" dirty="0" smtClean="0"/>
              <a:t>(): R</a:t>
            </a:r>
            <a:r>
              <a:rPr lang="en-US" altLang="zh-CN" sz="2200" i="1" baseline="30000" dirty="0" smtClean="0"/>
              <a:t>+</a:t>
            </a:r>
            <a:r>
              <a:rPr lang="en-US" altLang="zh-CN" sz="2200" i="1" dirty="0" smtClean="0"/>
              <a:t>→R</a:t>
            </a:r>
            <a:r>
              <a:rPr lang="en-US" altLang="zh-CN" sz="2200" i="1" baseline="30000" dirty="0" smtClean="0"/>
              <a:t>+</a:t>
            </a:r>
            <a:r>
              <a:rPr lang="en-US" altLang="zh-CN" sz="2200" dirty="0" smtClean="0"/>
              <a:t> is the utility function (assume </a:t>
            </a:r>
            <a:r>
              <a:rPr lang="en-US" altLang="zh-CN" sz="2200" dirty="0" err="1" smtClean="0"/>
              <a:t>lim</a:t>
            </a:r>
            <a:r>
              <a:rPr lang="en-US" altLang="zh-CN" sz="2200" i="1" baseline="-25000" dirty="0" err="1" smtClean="0"/>
              <a:t>x</a:t>
            </a:r>
            <a:r>
              <a:rPr lang="en-US" altLang="zh-CN" sz="2200" i="1" baseline="-25000" dirty="0" smtClean="0"/>
              <a:t> →∞</a:t>
            </a:r>
            <a:r>
              <a:rPr lang="en-US" altLang="zh-CN" sz="2200" i="1" dirty="0" err="1" smtClean="0"/>
              <a:t>μ(x</a:t>
            </a:r>
            <a:r>
              <a:rPr lang="en-US" altLang="zh-CN" sz="2200" i="1" dirty="0" smtClean="0"/>
              <a:t>)=0</a:t>
            </a:r>
            <a:r>
              <a:rPr lang="en-US" altLang="zh-CN" sz="2200" dirty="0" smtClean="0"/>
              <a:t>)</a:t>
            </a:r>
          </a:p>
          <a:p>
            <a:pPr lvl="1" eaLnBrk="1" hangingPunct="1"/>
            <a:r>
              <a:rPr lang="en-US" altLang="zh-CN" sz="2200" b="1" dirty="0" smtClean="0"/>
              <a:t>Goal: </a:t>
            </a:r>
            <a:r>
              <a:rPr lang="en-US" altLang="zh-CN" sz="2200" dirty="0" smtClean="0"/>
              <a:t>Find a solution S such that the expected utility </a:t>
            </a:r>
            <a:r>
              <a:rPr lang="en-US" altLang="zh-CN" sz="2200" i="1" dirty="0" err="1" smtClean="0">
                <a:solidFill>
                  <a:srgbClr val="0000CC"/>
                </a:solidFill>
              </a:rPr>
              <a:t>E[μ(w(S</a:t>
            </a:r>
            <a:r>
              <a:rPr lang="en-US" altLang="zh-CN" sz="2200" i="1" dirty="0" smtClean="0">
                <a:solidFill>
                  <a:srgbClr val="0000CC"/>
                </a:solidFill>
              </a:rPr>
              <a:t>))]</a:t>
            </a:r>
            <a:r>
              <a:rPr lang="en-US" altLang="zh-CN" sz="2200" dirty="0" smtClean="0"/>
              <a:t> is maximized</a:t>
            </a:r>
          </a:p>
          <a:p>
            <a:pPr lvl="1" eaLnBrk="1" hangingPunct="1"/>
            <a:endParaRPr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2862327"/>
      </p:ext>
    </p:extLst>
  </p:cSld>
  <p:clrMapOvr>
    <a:masterClrMapping/>
  </p:clrMapOvr>
  <p:transition advClick="0" advTm="74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Results</a:t>
            </a:r>
            <a:endParaRPr lang="zh-CN" alt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THM: </a:t>
            </a:r>
            <a:r>
              <a:rPr lang="en-US" altLang="zh-CN" smtClean="0"/>
              <a:t>If the following two conditions hold</a:t>
            </a:r>
          </a:p>
          <a:p>
            <a:pPr lvl="1" eaLnBrk="1" hangingPunct="1"/>
            <a:r>
              <a:rPr lang="en-US" altLang="zh-CN" smtClean="0"/>
              <a:t>(1) there is a </a:t>
            </a:r>
            <a:r>
              <a:rPr lang="en-US" altLang="zh-CN" smtClean="0">
                <a:solidFill>
                  <a:srgbClr val="0000CC"/>
                </a:solidFill>
              </a:rPr>
              <a:t>pseudo-polynomial time </a:t>
            </a:r>
            <a:r>
              <a:rPr lang="en-US" altLang="zh-CN" smtClean="0"/>
              <a:t>algorithm for </a:t>
            </a:r>
            <a:r>
              <a:rPr lang="en-US" altLang="zh-CN" smtClean="0">
                <a:solidFill>
                  <a:srgbClr val="0000CC"/>
                </a:solidFill>
              </a:rPr>
              <a:t>the </a:t>
            </a:r>
            <a:r>
              <a:rPr lang="en-US" altLang="zh-CN" b="1" smtClean="0">
                <a:solidFill>
                  <a:srgbClr val="0000CC"/>
                </a:solidFill>
              </a:rPr>
              <a:t>exact version</a:t>
            </a:r>
            <a:r>
              <a:rPr lang="en-US" altLang="zh-CN" smtClean="0"/>
              <a:t>of deterministic problem, and</a:t>
            </a:r>
          </a:p>
          <a:p>
            <a:pPr lvl="1" eaLnBrk="1" hangingPunct="1"/>
            <a:r>
              <a:rPr lang="en-US" altLang="zh-CN" smtClean="0"/>
              <a:t>(2) </a:t>
            </a:r>
            <a:r>
              <a:rPr lang="el-GR" altLang="zh-CN" smtClean="0"/>
              <a:t>μ</a:t>
            </a:r>
            <a:r>
              <a:rPr lang="en-US" altLang="zh-CN" smtClean="0"/>
              <a:t> is bounded by a constant and satisfies </a:t>
            </a:r>
            <a:r>
              <a:rPr lang="en-US" altLang="zh-CN" i="1" smtClean="0">
                <a:solidFill>
                  <a:srgbClr val="0000CC"/>
                </a:solidFill>
              </a:rPr>
              <a:t>Holder condition </a:t>
            </a:r>
            <a:r>
              <a:rPr lang="en-US" altLang="zh-CN" smtClean="0"/>
              <a:t>|</a:t>
            </a:r>
            <a:r>
              <a:rPr lang="el-GR" altLang="zh-CN" smtClean="0"/>
              <a:t>μ</a:t>
            </a:r>
            <a:r>
              <a:rPr lang="en-US" altLang="zh-CN" smtClean="0"/>
              <a:t>(</a:t>
            </a:r>
            <a:r>
              <a:rPr lang="en-US" altLang="zh-CN" i="1" smtClean="0"/>
              <a:t>x</a:t>
            </a:r>
            <a:r>
              <a:rPr lang="en-US" altLang="zh-CN" smtClean="0"/>
              <a:t>)-</a:t>
            </a:r>
            <a:r>
              <a:rPr lang="el-GR" altLang="zh-CN" smtClean="0"/>
              <a:t> μ</a:t>
            </a:r>
            <a:r>
              <a:rPr lang="en-US" altLang="zh-CN" smtClean="0"/>
              <a:t>(</a:t>
            </a:r>
            <a:r>
              <a:rPr lang="en-US" altLang="zh-CN" i="1" smtClean="0"/>
              <a:t>y</a:t>
            </a:r>
            <a:r>
              <a:rPr lang="en-US" altLang="zh-CN" smtClean="0"/>
              <a:t>)|≤ </a:t>
            </a:r>
            <a:r>
              <a:rPr lang="en-US" altLang="zh-CN" i="1" smtClean="0"/>
              <a:t>C</a:t>
            </a:r>
            <a:r>
              <a:rPr lang="en-US" altLang="zh-CN" smtClean="0"/>
              <a:t>|</a:t>
            </a:r>
            <a:r>
              <a:rPr lang="en-US" altLang="zh-CN" i="1" smtClean="0"/>
              <a:t>x-y</a:t>
            </a:r>
            <a:r>
              <a:rPr lang="en-US" altLang="zh-CN" smtClean="0"/>
              <a:t>|</a:t>
            </a:r>
            <a:r>
              <a:rPr lang="el-GR" altLang="zh-CN" i="1" baseline="30000" smtClean="0"/>
              <a:t>α</a:t>
            </a:r>
            <a:r>
              <a:rPr lang="en-US" altLang="zh-CN" smtClean="0"/>
              <a:t> for constant </a:t>
            </a:r>
            <a:r>
              <a:rPr lang="en-US" altLang="zh-CN" i="1" smtClean="0"/>
              <a:t>C</a:t>
            </a:r>
            <a:r>
              <a:rPr lang="en-US" altLang="zh-CN" smtClean="0"/>
              <a:t> and </a:t>
            </a:r>
            <a:r>
              <a:rPr lang="el-GR" altLang="zh-CN" i="1" smtClean="0"/>
              <a:t>α</a:t>
            </a:r>
            <a:r>
              <a:rPr lang="el-GR" altLang="zh-CN" smtClean="0"/>
              <a:t>≥</a:t>
            </a:r>
            <a:r>
              <a:rPr lang="en-US" altLang="zh-CN" i="1" smtClean="0"/>
              <a:t>0.5</a:t>
            </a:r>
            <a:r>
              <a:rPr lang="en-US" altLang="zh-CN" smtClean="0"/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mtClean="0"/>
              <a:t>	then we can obtain in polynomial time a solution </a:t>
            </a:r>
            <a:r>
              <a:rPr lang="en-US" altLang="zh-CN" i="1" smtClean="0"/>
              <a:t>S</a:t>
            </a:r>
            <a:r>
              <a:rPr lang="en-US" altLang="zh-CN" smtClean="0"/>
              <a:t> such that </a:t>
            </a:r>
            <a:r>
              <a:rPr lang="en-US" altLang="zh-CN" i="1" smtClean="0">
                <a:solidFill>
                  <a:srgbClr val="FF0000"/>
                </a:solidFill>
              </a:rPr>
              <a:t>E[μ(w(S))]≥OPT-</a:t>
            </a:r>
            <a:r>
              <a:rPr lang="el-GR" altLang="zh-CN" i="1" smtClean="0">
                <a:solidFill>
                  <a:srgbClr val="FF0000"/>
                </a:solidFill>
              </a:rPr>
              <a:t>ε</a:t>
            </a:r>
            <a:r>
              <a:rPr lang="en-US" altLang="zh-CN" smtClean="0"/>
              <a:t>, for any fixed </a:t>
            </a:r>
            <a:r>
              <a:rPr lang="el-GR" altLang="zh-CN" i="1" smtClean="0"/>
              <a:t>ε</a:t>
            </a:r>
            <a:r>
              <a:rPr lang="en-US" altLang="zh-CN" smtClean="0"/>
              <a:t>&gt;</a:t>
            </a:r>
            <a:r>
              <a:rPr lang="en-US" altLang="zh-CN" i="1" smtClean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4648200"/>
            <a:ext cx="8077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463E2C"/>
              </a:buClr>
              <a:buSzPct val="50000"/>
              <a:buFont typeface="Wingdings" pitchFamily="2" charset="2"/>
              <a:buChar char="u"/>
            </a:pPr>
            <a:r>
              <a:rPr lang="en-US" altLang="zh-CN" sz="2400">
                <a:solidFill>
                  <a:srgbClr val="0000CC"/>
                </a:solidFill>
                <a:latin typeface="Calibri" pitchFamily="34" charset="0"/>
              </a:rPr>
              <a:t> Exact version: </a:t>
            </a:r>
            <a:r>
              <a:rPr lang="en-US" altLang="zh-CN" sz="2400">
                <a:latin typeface="Calibri" pitchFamily="34" charset="0"/>
              </a:rPr>
              <a:t>find a solution of weight exactly </a:t>
            </a:r>
            <a:r>
              <a:rPr lang="en-US" altLang="zh-CN" sz="2400" i="1">
                <a:latin typeface="Calibri" pitchFamily="34" charset="0"/>
              </a:rPr>
              <a:t>K</a:t>
            </a:r>
          </a:p>
          <a:p>
            <a:pPr>
              <a:buClr>
                <a:srgbClr val="463E2C"/>
              </a:buClr>
              <a:buSzPct val="50000"/>
              <a:buFont typeface="Wingdings" pitchFamily="2" charset="2"/>
              <a:buChar char="u"/>
            </a:pPr>
            <a:r>
              <a:rPr lang="en-US" altLang="zh-CN" sz="2400">
                <a:solidFill>
                  <a:srgbClr val="0000CC"/>
                </a:solidFill>
                <a:latin typeface="Calibri" pitchFamily="34" charset="0"/>
              </a:rPr>
              <a:t> Pseudo-polynomial time: </a:t>
            </a:r>
            <a:r>
              <a:rPr lang="en-US" altLang="zh-CN" sz="2400">
                <a:latin typeface="Calibri" pitchFamily="34" charset="0"/>
              </a:rPr>
              <a:t>polynomial in </a:t>
            </a:r>
            <a:r>
              <a:rPr lang="en-US" altLang="zh-CN" sz="2400" i="1">
                <a:latin typeface="Calibri" pitchFamily="34" charset="0"/>
              </a:rPr>
              <a:t>K</a:t>
            </a:r>
          </a:p>
          <a:p>
            <a:pPr>
              <a:buClr>
                <a:srgbClr val="463E2C"/>
              </a:buClr>
              <a:buSzPct val="50000"/>
              <a:buFont typeface="Wingdings" pitchFamily="2" charset="2"/>
              <a:buChar char="u"/>
            </a:pPr>
            <a:r>
              <a:rPr lang="en-US" altLang="zh-CN" sz="2400">
                <a:solidFill>
                  <a:srgbClr val="006600"/>
                </a:solidFill>
                <a:latin typeface="Calibri" pitchFamily="34" charset="0"/>
              </a:rPr>
              <a:t> Problems satisfy condition (1): shortest path, minimum spanning tree, matching, knapsack.</a:t>
            </a:r>
            <a:endParaRPr lang="zh-CN" altLang="en-US" sz="240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8424862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52398"/>
      </p:ext>
    </p:extLst>
  </p:cSld>
  <p:clrMapOvr>
    <a:masterClrMapping/>
  </p:clrMapOvr>
  <p:transition advTm="83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Results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8215313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 smtClean="0"/>
              <a:t>If </a:t>
            </a:r>
            <a:r>
              <a:rPr lang="en-US" altLang="zh-CN" sz="2400" i="1" dirty="0" err="1" smtClean="0"/>
              <a:t>μ</a:t>
            </a:r>
            <a:r>
              <a:rPr lang="en-US" altLang="zh-CN" sz="2400" i="1" dirty="0" smtClean="0"/>
              <a:t> is a threshold function, maximizing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E[μ(w(S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))]</a:t>
            </a:r>
            <a:r>
              <a:rPr lang="en-US" altLang="zh-CN" sz="2400" i="1" dirty="0" smtClean="0"/>
              <a:t> is equivalent to maximizing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Pr[w(S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)&lt;1]</a:t>
            </a:r>
          </a:p>
          <a:p>
            <a:pPr lvl="1" eaLnBrk="1" hangingPunct="1"/>
            <a:r>
              <a:rPr lang="en-US" altLang="zh-CN" sz="2000" i="1" dirty="0" smtClean="0">
                <a:solidFill>
                  <a:srgbClr val="002060"/>
                </a:solidFill>
              </a:rPr>
              <a:t>minimizing overflow prob. </a:t>
            </a:r>
            <a:r>
              <a:rPr lang="en-US" altLang="zh-CN" sz="1800" dirty="0" smtClean="0">
                <a:solidFill>
                  <a:schemeClr val="tx2"/>
                </a:solidFill>
              </a:rPr>
              <a:t>[Kleinberg,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Rabani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Tardos</a:t>
            </a:r>
            <a:r>
              <a:rPr lang="en-US" altLang="zh-CN" sz="1800" dirty="0" smtClean="0">
                <a:solidFill>
                  <a:schemeClr val="tx2"/>
                </a:solidFill>
              </a:rPr>
              <a:t>. STOC’97] 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Goel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Indyk</a:t>
            </a:r>
            <a:r>
              <a:rPr lang="en-US" altLang="zh-CN" sz="1800" dirty="0" smtClean="0">
                <a:solidFill>
                  <a:schemeClr val="tx2"/>
                </a:solidFill>
              </a:rPr>
              <a:t>. FOCS’99]</a:t>
            </a:r>
            <a:endParaRPr lang="en-US" altLang="zh-CN" sz="2000" i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zh-CN" sz="2000" i="1" dirty="0" smtClean="0">
                <a:solidFill>
                  <a:srgbClr val="002060"/>
                </a:solidFill>
              </a:rPr>
              <a:t>chance-constrained stochastic optimization problem </a:t>
            </a:r>
            <a:r>
              <a:rPr lang="en-US" altLang="zh-CN" sz="1800" dirty="0" smtClean="0">
                <a:solidFill>
                  <a:srgbClr val="595959"/>
                </a:solidFill>
              </a:rPr>
              <a:t>[</a:t>
            </a:r>
            <a:r>
              <a:rPr lang="en-US" altLang="zh-CN" sz="1800" dirty="0" err="1" smtClean="0">
                <a:solidFill>
                  <a:srgbClr val="595959"/>
                </a:solidFill>
              </a:rPr>
              <a:t>Swamy</a:t>
            </a:r>
            <a:r>
              <a:rPr lang="en-US" altLang="zh-CN" sz="1800" dirty="0" smtClean="0">
                <a:solidFill>
                  <a:srgbClr val="595959"/>
                </a:solidFill>
              </a:rPr>
              <a:t>. SODA’11]</a:t>
            </a:r>
            <a:endParaRPr lang="en-US" altLang="zh-CN" sz="2000" i="1" dirty="0" smtClean="0">
              <a:solidFill>
                <a:srgbClr val="002060"/>
              </a:solidFill>
            </a:endParaRPr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1428750" y="4429125"/>
            <a:ext cx="2286000" cy="1447800"/>
            <a:chOff x="914400" y="4668861"/>
            <a:chExt cx="2493818" cy="164407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295400" y="4876173"/>
              <a:ext cx="1219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3086" idx="0"/>
            </p:cNvCxnSpPr>
            <p:nvPr/>
          </p:nvCxnSpPr>
          <p:spPr>
            <a:xfrm rot="5400000">
              <a:off x="1980998" y="5409775"/>
              <a:ext cx="10672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19200" y="5943377"/>
              <a:ext cx="2189018" cy="2343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636702" y="5327559"/>
              <a:ext cx="1352032" cy="346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980998" y="5409775"/>
              <a:ext cx="10672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5" name="TextBox 21"/>
            <p:cNvSpPr txBox="1">
              <a:spLocks noChangeArrowheads="1"/>
            </p:cNvSpPr>
            <p:nvPr/>
          </p:nvSpPr>
          <p:spPr bwMode="auto">
            <a:xfrm>
              <a:off x="914400" y="4800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86" name="TextBox 22"/>
            <p:cNvSpPr txBox="1">
              <a:spLocks noChangeArrowheads="1"/>
            </p:cNvSpPr>
            <p:nvPr/>
          </p:nvSpPr>
          <p:spPr bwMode="auto">
            <a:xfrm>
              <a:off x="2362200" y="5943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87" name="TextBox 23"/>
            <p:cNvSpPr txBox="1">
              <a:spLocks noChangeArrowheads="1"/>
            </p:cNvSpPr>
            <p:nvPr/>
          </p:nvSpPr>
          <p:spPr bwMode="auto">
            <a:xfrm>
              <a:off x="993714" y="594360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0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88" name="TextBox 24"/>
            <p:cNvSpPr txBox="1">
              <a:spLocks noChangeArrowheads="1"/>
            </p:cNvSpPr>
            <p:nvPr/>
          </p:nvSpPr>
          <p:spPr bwMode="auto">
            <a:xfrm>
              <a:off x="2590800" y="4724400"/>
              <a:ext cx="551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ambria" pitchFamily="18" charset="0"/>
                </a:rPr>
                <a:t>μ</a:t>
              </a:r>
              <a:r>
                <a:rPr lang="en-US" altLang="zh-CN">
                  <a:latin typeface="Perpetua" pitchFamily="18" charset="0"/>
                </a:rPr>
                <a:t>(x)</a:t>
              </a:r>
              <a:endParaRPr lang="zh-CN" altLang="en-US">
                <a:latin typeface="Perpetua" pitchFamily="18" charset="0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839913" y="4800600"/>
            <a:ext cx="1570037" cy="704850"/>
          </a:xfrm>
          <a:custGeom>
            <a:avLst/>
            <a:gdLst>
              <a:gd name="connsiteX0" fmla="*/ 0 w 1430593"/>
              <a:gd name="connsiteY0" fmla="*/ 1074174 h 1074174"/>
              <a:gd name="connsiteX1" fmla="*/ 206477 w 1430593"/>
              <a:gd name="connsiteY1" fmla="*/ 808703 h 1074174"/>
              <a:gd name="connsiteX2" fmla="*/ 368709 w 1430593"/>
              <a:gd name="connsiteY2" fmla="*/ 248264 h 1074174"/>
              <a:gd name="connsiteX3" fmla="*/ 471948 w 1430593"/>
              <a:gd name="connsiteY3" fmla="*/ 56535 h 1074174"/>
              <a:gd name="connsiteX4" fmla="*/ 663677 w 1430593"/>
              <a:gd name="connsiteY4" fmla="*/ 587477 h 1074174"/>
              <a:gd name="connsiteX5" fmla="*/ 884903 w 1430593"/>
              <a:gd name="connsiteY5" fmla="*/ 867696 h 1074174"/>
              <a:gd name="connsiteX6" fmla="*/ 1430593 w 1430593"/>
              <a:gd name="connsiteY6" fmla="*/ 985683 h 107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593" h="1074174">
                <a:moveTo>
                  <a:pt x="0" y="1074174"/>
                </a:moveTo>
                <a:cubicBezTo>
                  <a:pt x="72513" y="1010264"/>
                  <a:pt x="145026" y="946355"/>
                  <a:pt x="206477" y="808703"/>
                </a:cubicBezTo>
                <a:cubicBezTo>
                  <a:pt x="267928" y="671051"/>
                  <a:pt x="324464" y="373625"/>
                  <a:pt x="368709" y="248264"/>
                </a:cubicBezTo>
                <a:cubicBezTo>
                  <a:pt x="412954" y="122903"/>
                  <a:pt x="422787" y="0"/>
                  <a:pt x="471948" y="56535"/>
                </a:cubicBezTo>
                <a:cubicBezTo>
                  <a:pt x="521109" y="113070"/>
                  <a:pt x="594851" y="452284"/>
                  <a:pt x="663677" y="587477"/>
                </a:cubicBezTo>
                <a:cubicBezTo>
                  <a:pt x="732503" y="722670"/>
                  <a:pt x="757084" y="801328"/>
                  <a:pt x="884903" y="867696"/>
                </a:cubicBezTo>
                <a:cubicBezTo>
                  <a:pt x="1012722" y="934064"/>
                  <a:pt x="1221657" y="959873"/>
                  <a:pt x="1430593" y="985683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71560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Results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8215313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 smtClean="0"/>
              <a:t>If </a:t>
            </a:r>
            <a:r>
              <a:rPr lang="en-US" altLang="zh-CN" sz="2400" i="1" dirty="0" err="1" smtClean="0"/>
              <a:t>μ</a:t>
            </a:r>
            <a:r>
              <a:rPr lang="en-US" altLang="zh-CN" sz="2400" i="1" dirty="0" smtClean="0"/>
              <a:t> is a threshold function, maximizing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E[μ(w(S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))]</a:t>
            </a:r>
            <a:r>
              <a:rPr lang="en-US" altLang="zh-CN" sz="2400" i="1" dirty="0" smtClean="0"/>
              <a:t> is equivalent to maximizing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Pr[w(S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)&lt;1]</a:t>
            </a:r>
          </a:p>
          <a:p>
            <a:pPr lvl="1" eaLnBrk="1" hangingPunct="1"/>
            <a:r>
              <a:rPr lang="en-US" altLang="zh-CN" sz="2000" i="1" dirty="0" smtClean="0">
                <a:solidFill>
                  <a:srgbClr val="002060"/>
                </a:solidFill>
              </a:rPr>
              <a:t>minimizing overflow prob. </a:t>
            </a:r>
            <a:r>
              <a:rPr lang="en-US" altLang="zh-CN" sz="1800" dirty="0" smtClean="0">
                <a:solidFill>
                  <a:schemeClr val="tx2"/>
                </a:solidFill>
              </a:rPr>
              <a:t>[Kleinberg,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Rabani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Tardos</a:t>
            </a:r>
            <a:r>
              <a:rPr lang="en-US" altLang="zh-CN" sz="1800" dirty="0" smtClean="0">
                <a:solidFill>
                  <a:schemeClr val="tx2"/>
                </a:solidFill>
              </a:rPr>
              <a:t>. STOC’97] [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Goel</a:t>
            </a:r>
            <a:r>
              <a:rPr lang="en-US" altLang="zh-CN" sz="1800" dirty="0" smtClean="0">
                <a:solidFill>
                  <a:schemeClr val="tx2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2"/>
                </a:solidFill>
              </a:rPr>
              <a:t>Indyk</a:t>
            </a:r>
            <a:r>
              <a:rPr lang="en-US" altLang="zh-CN" sz="1800" dirty="0" smtClean="0">
                <a:solidFill>
                  <a:schemeClr val="tx2"/>
                </a:solidFill>
              </a:rPr>
              <a:t>. FOCS’99]</a:t>
            </a:r>
            <a:endParaRPr lang="en-US" altLang="zh-CN" sz="2000" i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zh-CN" sz="2000" i="1" dirty="0" smtClean="0">
                <a:solidFill>
                  <a:srgbClr val="002060"/>
                </a:solidFill>
              </a:rPr>
              <a:t>chance-constrained stochastic optimization problem </a:t>
            </a:r>
            <a:r>
              <a:rPr lang="en-US" altLang="zh-CN" sz="1800" dirty="0" smtClean="0">
                <a:solidFill>
                  <a:srgbClr val="595959"/>
                </a:solidFill>
              </a:rPr>
              <a:t>[</a:t>
            </a:r>
            <a:r>
              <a:rPr lang="en-US" altLang="zh-CN" sz="1800" dirty="0" err="1" smtClean="0">
                <a:solidFill>
                  <a:srgbClr val="595959"/>
                </a:solidFill>
              </a:rPr>
              <a:t>Swamy</a:t>
            </a:r>
            <a:r>
              <a:rPr lang="en-US" altLang="zh-CN" sz="1800" dirty="0" smtClean="0">
                <a:solidFill>
                  <a:srgbClr val="595959"/>
                </a:solidFill>
              </a:rPr>
              <a:t>. SODA’11]</a:t>
            </a:r>
            <a:endParaRPr lang="en-US" altLang="zh-CN" sz="2000" i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sz="2400" dirty="0" smtClean="0"/>
              <a:t>However, our technique can not handle discontinuous function directly</a:t>
            </a:r>
          </a:p>
          <a:p>
            <a:pPr eaLnBrk="1" hangingPunct="1"/>
            <a:r>
              <a:rPr lang="en-US" altLang="zh-CN" sz="2400" dirty="0" smtClean="0"/>
              <a:t>So, we consider a continuous version </a:t>
            </a:r>
            <a:r>
              <a:rPr lang="en-US" altLang="zh-CN" sz="2400" i="1" dirty="0" err="1" smtClean="0"/>
              <a:t>μ</a:t>
            </a:r>
            <a:r>
              <a:rPr lang="en-US" altLang="zh-CN" sz="2400" i="1" dirty="0" smtClean="0"/>
              <a:t>’</a:t>
            </a:r>
            <a:endParaRPr lang="zh-CN" altLang="en-US" sz="24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9838" y="4437063"/>
            <a:ext cx="2362200" cy="1479550"/>
            <a:chOff x="914400" y="4680529"/>
            <a:chExt cx="2743200" cy="16801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6014" y="4877024"/>
              <a:ext cx="1218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2095298" y="5296326"/>
              <a:ext cx="106720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18585" y="5944228"/>
              <a:ext cx="2439015" cy="18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43200" y="5944228"/>
              <a:ext cx="6102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3098" idx="3"/>
            </p:cNvCxnSpPr>
            <p:nvPr/>
          </p:nvCxnSpPr>
          <p:spPr>
            <a:xfrm flipH="1" flipV="1">
              <a:off x="1268361" y="4680529"/>
              <a:ext cx="27653" cy="14475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980998" y="5410626"/>
              <a:ext cx="10672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5" name="TextBox 10"/>
            <p:cNvSpPr txBox="1">
              <a:spLocks noChangeArrowheads="1"/>
            </p:cNvSpPr>
            <p:nvPr/>
          </p:nvSpPr>
          <p:spPr bwMode="auto">
            <a:xfrm>
              <a:off x="914400" y="4801311"/>
              <a:ext cx="304185" cy="41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96" name="TextBox 11"/>
            <p:cNvSpPr txBox="1">
              <a:spLocks noChangeArrowheads="1"/>
            </p:cNvSpPr>
            <p:nvPr/>
          </p:nvSpPr>
          <p:spPr bwMode="auto">
            <a:xfrm>
              <a:off x="2361585" y="5944228"/>
              <a:ext cx="306030" cy="41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97" name="TextBox 12"/>
            <p:cNvSpPr txBox="1">
              <a:spLocks noChangeArrowheads="1"/>
            </p:cNvSpPr>
            <p:nvPr/>
          </p:nvSpPr>
          <p:spPr bwMode="auto">
            <a:xfrm>
              <a:off x="2667615" y="5955044"/>
              <a:ext cx="685800" cy="346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latin typeface="Perpetua" pitchFamily="18" charset="0"/>
                </a:rPr>
                <a:t>1+</a:t>
              </a:r>
              <a:r>
                <a:rPr lang="el-GR" altLang="zh-CN" sz="1400">
                  <a:latin typeface="Cambria" pitchFamily="18" charset="0"/>
                </a:rPr>
                <a:t>δ</a:t>
              </a:r>
              <a:endParaRPr lang="zh-CN" altLang="en-US" sz="1400">
                <a:latin typeface="Perpetua" pitchFamily="18" charset="0"/>
              </a:endParaRPr>
            </a:p>
          </p:txBody>
        </p:sp>
        <p:sp>
          <p:nvSpPr>
            <p:cNvPr id="3098" name="TextBox 13"/>
            <p:cNvSpPr txBox="1">
              <a:spLocks noChangeArrowheads="1"/>
            </p:cNvSpPr>
            <p:nvPr/>
          </p:nvSpPr>
          <p:spPr bwMode="auto">
            <a:xfrm>
              <a:off x="993673" y="5944228"/>
              <a:ext cx="335525" cy="41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0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99" name="TextBox 14"/>
            <p:cNvSpPr txBox="1">
              <a:spLocks noChangeArrowheads="1"/>
            </p:cNvSpPr>
            <p:nvPr/>
          </p:nvSpPr>
          <p:spPr bwMode="auto">
            <a:xfrm>
              <a:off x="2590185" y="4723794"/>
              <a:ext cx="814849" cy="41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ambria" pitchFamily="18" charset="0"/>
                </a:rPr>
                <a:t>μ</a:t>
              </a:r>
              <a:r>
                <a:rPr lang="en-US" altLang="zh-CN">
                  <a:latin typeface="Perpetua" pitchFamily="18" charset="0"/>
                </a:rPr>
                <a:t>'(x)</a:t>
              </a:r>
              <a:endParaRPr lang="zh-CN" altLang="en-US">
                <a:latin typeface="Perpetua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50" y="4429125"/>
            <a:ext cx="2286000" cy="1447800"/>
            <a:chOff x="914400" y="4668861"/>
            <a:chExt cx="2493818" cy="164407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295400" y="4876173"/>
              <a:ext cx="1219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3086" idx="0"/>
            </p:cNvCxnSpPr>
            <p:nvPr/>
          </p:nvCxnSpPr>
          <p:spPr>
            <a:xfrm rot="5400000">
              <a:off x="1980998" y="5409775"/>
              <a:ext cx="10672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19200" y="5943377"/>
              <a:ext cx="2189018" cy="2343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636702" y="5327559"/>
              <a:ext cx="1352032" cy="346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980998" y="5409775"/>
              <a:ext cx="10672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5" name="TextBox 21"/>
            <p:cNvSpPr txBox="1">
              <a:spLocks noChangeArrowheads="1"/>
            </p:cNvSpPr>
            <p:nvPr/>
          </p:nvSpPr>
          <p:spPr bwMode="auto">
            <a:xfrm>
              <a:off x="914400" y="4800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86" name="TextBox 22"/>
            <p:cNvSpPr txBox="1">
              <a:spLocks noChangeArrowheads="1"/>
            </p:cNvSpPr>
            <p:nvPr/>
          </p:nvSpPr>
          <p:spPr bwMode="auto">
            <a:xfrm>
              <a:off x="2362200" y="5943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1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87" name="TextBox 23"/>
            <p:cNvSpPr txBox="1">
              <a:spLocks noChangeArrowheads="1"/>
            </p:cNvSpPr>
            <p:nvPr/>
          </p:nvSpPr>
          <p:spPr bwMode="auto">
            <a:xfrm>
              <a:off x="993714" y="594360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0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3088" name="TextBox 24"/>
            <p:cNvSpPr txBox="1">
              <a:spLocks noChangeArrowheads="1"/>
            </p:cNvSpPr>
            <p:nvPr/>
          </p:nvSpPr>
          <p:spPr bwMode="auto">
            <a:xfrm>
              <a:off x="2590800" y="4724400"/>
              <a:ext cx="551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ambria" pitchFamily="18" charset="0"/>
                </a:rPr>
                <a:t>μ</a:t>
              </a:r>
              <a:r>
                <a:rPr lang="en-US" altLang="zh-CN">
                  <a:latin typeface="Perpetua" pitchFamily="18" charset="0"/>
                </a:rPr>
                <a:t>(x)</a:t>
              </a:r>
              <a:endParaRPr lang="zh-CN" altLang="en-US">
                <a:latin typeface="Perpetua" pitchFamily="18" charset="0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839913" y="4800600"/>
            <a:ext cx="1570037" cy="704850"/>
          </a:xfrm>
          <a:custGeom>
            <a:avLst/>
            <a:gdLst>
              <a:gd name="connsiteX0" fmla="*/ 0 w 1430593"/>
              <a:gd name="connsiteY0" fmla="*/ 1074174 h 1074174"/>
              <a:gd name="connsiteX1" fmla="*/ 206477 w 1430593"/>
              <a:gd name="connsiteY1" fmla="*/ 808703 h 1074174"/>
              <a:gd name="connsiteX2" fmla="*/ 368709 w 1430593"/>
              <a:gd name="connsiteY2" fmla="*/ 248264 h 1074174"/>
              <a:gd name="connsiteX3" fmla="*/ 471948 w 1430593"/>
              <a:gd name="connsiteY3" fmla="*/ 56535 h 1074174"/>
              <a:gd name="connsiteX4" fmla="*/ 663677 w 1430593"/>
              <a:gd name="connsiteY4" fmla="*/ 587477 h 1074174"/>
              <a:gd name="connsiteX5" fmla="*/ 884903 w 1430593"/>
              <a:gd name="connsiteY5" fmla="*/ 867696 h 1074174"/>
              <a:gd name="connsiteX6" fmla="*/ 1430593 w 1430593"/>
              <a:gd name="connsiteY6" fmla="*/ 985683 h 107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593" h="1074174">
                <a:moveTo>
                  <a:pt x="0" y="1074174"/>
                </a:moveTo>
                <a:cubicBezTo>
                  <a:pt x="72513" y="1010264"/>
                  <a:pt x="145026" y="946355"/>
                  <a:pt x="206477" y="808703"/>
                </a:cubicBezTo>
                <a:cubicBezTo>
                  <a:pt x="267928" y="671051"/>
                  <a:pt x="324464" y="373625"/>
                  <a:pt x="368709" y="248264"/>
                </a:cubicBezTo>
                <a:cubicBezTo>
                  <a:pt x="412954" y="122903"/>
                  <a:pt x="422787" y="0"/>
                  <a:pt x="471948" y="56535"/>
                </a:cubicBezTo>
                <a:cubicBezTo>
                  <a:pt x="521109" y="113070"/>
                  <a:pt x="594851" y="452284"/>
                  <a:pt x="663677" y="587477"/>
                </a:cubicBezTo>
                <a:cubicBezTo>
                  <a:pt x="732503" y="722670"/>
                  <a:pt x="757084" y="801328"/>
                  <a:pt x="884903" y="867696"/>
                </a:cubicBezTo>
                <a:cubicBezTo>
                  <a:pt x="1012722" y="934064"/>
                  <a:pt x="1221657" y="959873"/>
                  <a:pt x="1430593" y="985683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" name="Picture 27" descr="Screen shot 2012-08-21 at 9.48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5956300"/>
            <a:ext cx="8293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040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 Utility Functions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350520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829594" y="2971800"/>
            <a:ext cx="1675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3162300" y="3009900"/>
            <a:ext cx="990600" cy="15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2514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305300" y="30099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3503612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35052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0" y="571500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829594" y="5181600"/>
            <a:ext cx="1675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954589" y="4418664"/>
            <a:ext cx="2786126" cy="1179174"/>
          </a:xfrm>
          <a:custGeom>
            <a:avLst/>
            <a:gdLst>
              <a:gd name="connsiteX0" fmla="*/ 0 w 2786126"/>
              <a:gd name="connsiteY0" fmla="*/ 0 h 1179174"/>
              <a:gd name="connsiteX1" fmla="*/ 466514 w 2786126"/>
              <a:gd name="connsiteY1" fmla="*/ 570150 h 1179174"/>
              <a:gd name="connsiteX2" fmla="*/ 1127409 w 2786126"/>
              <a:gd name="connsiteY2" fmla="*/ 971847 h 1179174"/>
              <a:gd name="connsiteX3" fmla="*/ 1969726 w 2786126"/>
              <a:gd name="connsiteY3" fmla="*/ 1127343 h 1179174"/>
              <a:gd name="connsiteX4" fmla="*/ 2786126 w 2786126"/>
              <a:gd name="connsiteY4" fmla="*/ 1179174 h 1179174"/>
              <a:gd name="connsiteX5" fmla="*/ 2786126 w 2786126"/>
              <a:gd name="connsiteY5" fmla="*/ 1179174 h 11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6126" h="1179174">
                <a:moveTo>
                  <a:pt x="0" y="0"/>
                </a:moveTo>
                <a:cubicBezTo>
                  <a:pt x="139306" y="204088"/>
                  <a:pt x="278613" y="408176"/>
                  <a:pt x="466514" y="570150"/>
                </a:cubicBezTo>
                <a:cubicBezTo>
                  <a:pt x="654415" y="732124"/>
                  <a:pt x="876874" y="878982"/>
                  <a:pt x="1127409" y="971847"/>
                </a:cubicBezTo>
                <a:cubicBezTo>
                  <a:pt x="1377944" y="1064712"/>
                  <a:pt x="1693273" y="1092789"/>
                  <a:pt x="1969726" y="1127343"/>
                </a:cubicBezTo>
                <a:cubicBezTo>
                  <a:pt x="2246179" y="1161897"/>
                  <a:pt x="2786126" y="1179174"/>
                  <a:pt x="2786126" y="1179174"/>
                </a:cubicBezTo>
                <a:lnTo>
                  <a:pt x="2786126" y="117917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Exponential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Expected Utility Maximization: The Fourier Decomposition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Technique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Algorithm and analysis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48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Algorithm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9001125" cy="5410200"/>
          </a:xfrm>
        </p:spPr>
        <p:txBody>
          <a:bodyPr/>
          <a:lstStyle/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sz="2800" dirty="0" smtClean="0">
                <a:solidFill>
                  <a:srgbClr val="C00000"/>
                </a:solidFill>
              </a:rPr>
              <a:t>Observation: </a:t>
            </a:r>
            <a:r>
              <a:rPr lang="en-US" sz="2800" dirty="0" smtClean="0"/>
              <a:t>We first note that the </a:t>
            </a:r>
            <a:r>
              <a:rPr lang="en-US" sz="2800" dirty="0" smtClean="0">
                <a:solidFill>
                  <a:srgbClr val="0070C0"/>
                </a:solidFill>
              </a:rPr>
              <a:t>exponential utility functions </a:t>
            </a:r>
            <a:r>
              <a:rPr lang="en-US" sz="2800" dirty="0" smtClean="0"/>
              <a:t>are tractable</a:t>
            </a:r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dirty="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dirty="0" smtClean="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476500"/>
            <a:ext cx="6684963" cy="80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528317"/>
      </p:ext>
    </p:extLst>
  </p:cSld>
  <p:clrMapOvr>
    <a:masterClrMapping/>
  </p:clrMapOvr>
  <p:transition advTm="9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Algorithm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9001125" cy="5410200"/>
          </a:xfrm>
        </p:spPr>
        <p:txBody>
          <a:bodyPr/>
          <a:lstStyle/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sz="2800" dirty="0" smtClean="0">
                <a:solidFill>
                  <a:srgbClr val="C00000"/>
                </a:solidFill>
              </a:rPr>
              <a:t>Observation: </a:t>
            </a:r>
            <a:r>
              <a:rPr lang="en-US" sz="2800" dirty="0" smtClean="0"/>
              <a:t>We first note that the </a:t>
            </a:r>
            <a:r>
              <a:rPr lang="en-US" sz="2800" dirty="0" smtClean="0">
                <a:solidFill>
                  <a:srgbClr val="0070C0"/>
                </a:solidFill>
              </a:rPr>
              <a:t>exponential utility functions </a:t>
            </a:r>
            <a:r>
              <a:rPr lang="en-US" sz="2800" dirty="0" smtClean="0"/>
              <a:t>are tractable</a:t>
            </a:r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dirty="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dirty="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sz="2800" dirty="0" smtClean="0"/>
              <a:t>Approximate the expected utility by a </a:t>
            </a:r>
            <a:r>
              <a:rPr lang="en-US" sz="2800" dirty="0" smtClean="0">
                <a:solidFill>
                  <a:srgbClr val="0070C0"/>
                </a:solidFill>
              </a:rPr>
              <a:t>short linear sum </a:t>
            </a:r>
            <a:r>
              <a:rPr lang="en-US" sz="2800" dirty="0" smtClean="0"/>
              <a:t>of exponential utility</a:t>
            </a:r>
          </a:p>
          <a:p>
            <a:pPr marL="730250" lvl="1" eaLnBrk="1" hangingPunct="1">
              <a:buSzPct val="50000"/>
              <a:buFont typeface="Wingdings" pitchFamily="2" charset="2"/>
              <a:buChar char="l"/>
            </a:pPr>
            <a:r>
              <a:rPr lang="en-US" dirty="0" smtClean="0"/>
              <a:t>Show that the error                                   can be bounded by </a:t>
            </a:r>
            <a:r>
              <a:rPr lang="az-Cyrl-AZ" dirty="0" smtClean="0"/>
              <a:t>є</a:t>
            </a:r>
            <a:endParaRPr lang="en-US" altLang="zh-CN" dirty="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dirty="0" smtClean="0"/>
          </a:p>
          <a:p>
            <a:pPr marL="457200" eaLnBrk="1" hangingPunct="1"/>
            <a:endParaRPr lang="zh-CN" altLang="en-US" dirty="0" smtClean="0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365625"/>
            <a:ext cx="2232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476500"/>
            <a:ext cx="6684963" cy="808038"/>
          </a:xfrm>
          <a:prstGeom prst="rect">
            <a:avLst/>
          </a:prstGeom>
          <a:noFill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860800"/>
            <a:ext cx="3330575" cy="40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881742"/>
      </p:ext>
    </p:extLst>
  </p:cSld>
  <p:clrMapOvr>
    <a:masterClrMapping/>
  </p:clrMapOvr>
  <p:transition advTm="9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1"/>
          <p:cNvSpPr txBox="1"/>
          <p:nvPr/>
        </p:nvSpPr>
        <p:spPr>
          <a:xfrm>
            <a:off x="3900516" y="4221757"/>
            <a:ext cx="379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Stochastic Geometry Models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 computational problem: Computing E[MST]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MST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𝑟𝑒𝑎𝑙𝑖𝑧𝑎𝑡𝑖𝑜𝑛𝑠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MST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458266" y="3301804"/>
            <a:ext cx="1440160" cy="1370233"/>
            <a:chOff x="5292080" y="3714951"/>
            <a:chExt cx="2376264" cy="2304256"/>
          </a:xfrm>
        </p:grpSpPr>
        <p:sp>
          <p:nvSpPr>
            <p:cNvPr id="4" name="Rectangle 3"/>
            <p:cNvSpPr/>
            <p:nvPr/>
          </p:nvSpPr>
          <p:spPr>
            <a:xfrm>
              <a:off x="5292080" y="3714951"/>
              <a:ext cx="2376264" cy="2304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Oval 6"/>
            <p:cNvSpPr/>
            <p:nvPr/>
          </p:nvSpPr>
          <p:spPr>
            <a:xfrm>
              <a:off x="7088257" y="4227391"/>
              <a:ext cx="72008" cy="720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Oval 38"/>
            <p:cNvSpPr/>
            <p:nvPr/>
          </p:nvSpPr>
          <p:spPr>
            <a:xfrm>
              <a:off x="5508104" y="436302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Oval 39"/>
            <p:cNvSpPr/>
            <p:nvPr/>
          </p:nvSpPr>
          <p:spPr>
            <a:xfrm>
              <a:off x="6300192" y="4435031"/>
              <a:ext cx="72008" cy="7200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Oval 45"/>
            <p:cNvSpPr/>
            <p:nvPr/>
          </p:nvSpPr>
          <p:spPr>
            <a:xfrm>
              <a:off x="6372200" y="5227119"/>
              <a:ext cx="72008" cy="720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Oval 48"/>
            <p:cNvSpPr/>
            <p:nvPr/>
          </p:nvSpPr>
          <p:spPr>
            <a:xfrm>
              <a:off x="6012160" y="5371135"/>
              <a:ext cx="72008" cy="72008"/>
            </a:xfrm>
            <a:prstGeom prst="ellipse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51"/>
            <p:cNvSpPr txBox="1"/>
            <p:nvPr/>
          </p:nvSpPr>
          <p:spPr>
            <a:xfrm>
              <a:off x="6876255" y="4002983"/>
              <a:ext cx="597688" cy="36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/>
                <a:t>0.5</a:t>
              </a:r>
              <a:endParaRPr lang="zh-CN" altLang="en-US" sz="800" dirty="0"/>
            </a:p>
          </p:txBody>
        </p:sp>
        <p:sp>
          <p:nvSpPr>
            <p:cNvPr id="11" name="TextBox 51"/>
            <p:cNvSpPr txBox="1"/>
            <p:nvPr/>
          </p:nvSpPr>
          <p:spPr>
            <a:xfrm>
              <a:off x="5580111" y="4291015"/>
              <a:ext cx="604096" cy="36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/>
                <a:t>0.7</a:t>
              </a:r>
              <a:endParaRPr lang="zh-CN" altLang="en-US" sz="800" dirty="0"/>
            </a:p>
          </p:txBody>
        </p:sp>
        <p:sp>
          <p:nvSpPr>
            <p:cNvPr id="12" name="TextBox 51"/>
            <p:cNvSpPr txBox="1"/>
            <p:nvPr/>
          </p:nvSpPr>
          <p:spPr>
            <a:xfrm>
              <a:off x="6372200" y="4363023"/>
              <a:ext cx="3301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13" name="TextBox 51"/>
            <p:cNvSpPr txBox="1"/>
            <p:nvPr/>
          </p:nvSpPr>
          <p:spPr>
            <a:xfrm>
              <a:off x="5724126" y="5299705"/>
              <a:ext cx="648072" cy="36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/>
                <a:t>0.3</a:t>
              </a:r>
              <a:endParaRPr lang="zh-CN" altLang="en-US" sz="800" dirty="0"/>
            </a:p>
          </p:txBody>
        </p:sp>
        <p:sp>
          <p:nvSpPr>
            <p:cNvPr id="14" name="TextBox 51"/>
            <p:cNvSpPr txBox="1"/>
            <p:nvPr/>
          </p:nvSpPr>
          <p:spPr>
            <a:xfrm>
              <a:off x="6495036" y="5155399"/>
              <a:ext cx="621831" cy="36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/>
                <a:t>0.5</a:t>
              </a:r>
              <a:endParaRPr lang="zh-CN" altLang="en-US" sz="8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917176" y="3789040"/>
            <a:ext cx="1357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*(0.7*1*0.5*0.5*0.3)</a:t>
            </a:r>
            <a:endParaRPr lang="zh-CN" altLang="en-US" sz="1100" dirty="0"/>
          </a:p>
        </p:txBody>
      </p:sp>
      <p:sp>
        <p:nvSpPr>
          <p:cNvPr id="17" name="Rectangle 3"/>
          <p:cNvSpPr/>
          <p:nvPr/>
        </p:nvSpPr>
        <p:spPr>
          <a:xfrm>
            <a:off x="3698626" y="3231877"/>
            <a:ext cx="158417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4"/>
          <p:cNvSpPr/>
          <p:nvPr/>
        </p:nvSpPr>
        <p:spPr>
          <a:xfrm>
            <a:off x="3986658" y="3501907"/>
            <a:ext cx="48005" cy="4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Oval 39"/>
          <p:cNvSpPr/>
          <p:nvPr/>
        </p:nvSpPr>
        <p:spPr>
          <a:xfrm>
            <a:off x="4370701" y="3681927"/>
            <a:ext cx="48005" cy="45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Oval 42"/>
          <p:cNvSpPr/>
          <p:nvPr/>
        </p:nvSpPr>
        <p:spPr>
          <a:xfrm>
            <a:off x="4997678" y="3647402"/>
            <a:ext cx="48005" cy="450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Oval 45"/>
          <p:cNvSpPr/>
          <p:nvPr/>
        </p:nvSpPr>
        <p:spPr>
          <a:xfrm>
            <a:off x="4730741" y="4266992"/>
            <a:ext cx="48005" cy="450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Oval 48"/>
          <p:cNvSpPr/>
          <p:nvPr/>
        </p:nvSpPr>
        <p:spPr>
          <a:xfrm>
            <a:off x="4178679" y="4266992"/>
            <a:ext cx="48005" cy="45005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52"/>
          <p:cNvSpPr txBox="1"/>
          <p:nvPr/>
        </p:nvSpPr>
        <p:spPr>
          <a:xfrm>
            <a:off x="5014678" y="3592281"/>
            <a:ext cx="340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0.4</a:t>
            </a:r>
            <a:endParaRPr lang="zh-CN" altLang="en-US" sz="800" dirty="0"/>
          </a:p>
        </p:txBody>
      </p:sp>
      <p:sp>
        <p:nvSpPr>
          <p:cNvPr id="25" name="TextBox 51"/>
          <p:cNvSpPr txBox="1"/>
          <p:nvPr/>
        </p:nvSpPr>
        <p:spPr>
          <a:xfrm>
            <a:off x="4730917" y="4202898"/>
            <a:ext cx="359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0.5</a:t>
            </a:r>
            <a:endParaRPr lang="zh-CN" altLang="en-US" sz="800" dirty="0"/>
          </a:p>
        </p:txBody>
      </p:sp>
      <p:sp>
        <p:nvSpPr>
          <p:cNvPr id="26" name="TextBox 51"/>
          <p:cNvSpPr txBox="1"/>
          <p:nvPr/>
        </p:nvSpPr>
        <p:spPr>
          <a:xfrm>
            <a:off x="3912928" y="3313880"/>
            <a:ext cx="364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0.3</a:t>
            </a:r>
            <a:endParaRPr lang="zh-CN" altLang="en-US" sz="800" dirty="0"/>
          </a:p>
        </p:txBody>
      </p:sp>
      <p:sp>
        <p:nvSpPr>
          <p:cNvPr id="28" name="TextBox 51"/>
          <p:cNvSpPr txBox="1"/>
          <p:nvPr/>
        </p:nvSpPr>
        <p:spPr>
          <a:xfrm>
            <a:off x="4418706" y="3636922"/>
            <a:ext cx="220119" cy="13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</a:t>
            </a:r>
            <a:endParaRPr lang="zh-CN" altLang="en-US" sz="8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299802" y="3789040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*(0.3*1*0.4*0.5*0.3)</a:t>
            </a:r>
            <a:endParaRPr lang="zh-CN" altLang="en-US" sz="1100" dirty="0"/>
          </a:p>
          <a:p>
            <a:endParaRPr lang="zh-CN" altLang="en-US" sz="11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231863" y="356357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+</a:t>
            </a:r>
            <a:endParaRPr lang="zh-CN" altLang="en-US" sz="4000" dirty="0"/>
          </a:p>
        </p:txBody>
      </p:sp>
      <p:cxnSp>
        <p:nvCxnSpPr>
          <p:cNvPr id="34" name="直接连接符 33"/>
          <p:cNvCxnSpPr>
            <a:stCxn id="6" idx="0"/>
          </p:cNvCxnSpPr>
          <p:nvPr/>
        </p:nvCxnSpPr>
        <p:spPr>
          <a:xfrm>
            <a:off x="611011" y="3687182"/>
            <a:ext cx="458232" cy="6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5" idx="0"/>
            <a:endCxn id="7" idx="1"/>
          </p:cNvCxnSpPr>
          <p:nvPr/>
        </p:nvCxnSpPr>
        <p:spPr>
          <a:xfrm flipH="1">
            <a:off x="1075634" y="3606528"/>
            <a:ext cx="493045" cy="129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7" idx="1"/>
            <a:endCxn id="8" idx="4"/>
          </p:cNvCxnSpPr>
          <p:nvPr/>
        </p:nvCxnSpPr>
        <p:spPr>
          <a:xfrm>
            <a:off x="1075634" y="3736273"/>
            <a:ext cx="59071" cy="50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8" idx="4"/>
            <a:endCxn id="9" idx="6"/>
          </p:cNvCxnSpPr>
          <p:nvPr/>
        </p:nvCxnSpPr>
        <p:spPr>
          <a:xfrm flipH="1">
            <a:off x="938319" y="4243839"/>
            <a:ext cx="196386" cy="64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598574" y="354703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+</a:t>
            </a:r>
            <a:endParaRPr lang="zh-CN" altLang="en-US" sz="4000" dirty="0"/>
          </a:p>
        </p:txBody>
      </p:sp>
      <p:sp>
        <p:nvSpPr>
          <p:cNvPr id="43" name="文本框 42"/>
          <p:cNvSpPr txBox="1"/>
          <p:nvPr/>
        </p:nvSpPr>
        <p:spPr>
          <a:xfrm>
            <a:off x="7227018" y="3681927"/>
            <a:ext cx="136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cxnSp>
        <p:nvCxnSpPr>
          <p:cNvPr id="45" name="直接连接符 44"/>
          <p:cNvCxnSpPr>
            <a:stCxn id="18" idx="6"/>
            <a:endCxn id="19" idx="1"/>
          </p:cNvCxnSpPr>
          <p:nvPr/>
        </p:nvCxnSpPr>
        <p:spPr>
          <a:xfrm>
            <a:off x="4034663" y="3524410"/>
            <a:ext cx="343068" cy="164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19" idx="1"/>
            <a:endCxn id="20" idx="2"/>
          </p:cNvCxnSpPr>
          <p:nvPr/>
        </p:nvCxnSpPr>
        <p:spPr>
          <a:xfrm flipV="1">
            <a:off x="4377731" y="3669905"/>
            <a:ext cx="619947" cy="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19" idx="1"/>
            <a:endCxn id="23" idx="0"/>
          </p:cNvCxnSpPr>
          <p:nvPr/>
        </p:nvCxnSpPr>
        <p:spPr>
          <a:xfrm flipH="1">
            <a:off x="4202682" y="3688518"/>
            <a:ext cx="175049" cy="57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23" idx="0"/>
            <a:endCxn id="25" idx="1"/>
          </p:cNvCxnSpPr>
          <p:nvPr/>
        </p:nvCxnSpPr>
        <p:spPr>
          <a:xfrm>
            <a:off x="4202682" y="4266992"/>
            <a:ext cx="528235" cy="4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435355" y="4951487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However, this does not give a polynomial time algorithm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46298" y="5878837"/>
            <a:ext cx="859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The stochastic geometry model has been studied in several recent papers for many different problems. </a:t>
            </a: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Kamousi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Chan,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Suri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‘11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] [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Afshani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Agarwal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Arge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Larsen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Phillips.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11][Agarwal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Cheng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Yi. ‘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12]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Abdullah,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Daruki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Phillips ‘13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] [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Suri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Verbeek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Yıldız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 ‘13] [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Li, Wang ‘14] [Agarwal,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Har-Peled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Suri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Yıldız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, Zhang 14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] [Huang, Li ‘15] [Huang, Li, Phillips, Wang ‘15]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Algorithm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9001125" cy="5410200"/>
          </a:xfrm>
        </p:spPr>
        <p:txBody>
          <a:bodyPr/>
          <a:lstStyle/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sz="2800" smtClean="0">
                <a:solidFill>
                  <a:srgbClr val="C00000"/>
                </a:solidFill>
              </a:rPr>
              <a:t>Observation: </a:t>
            </a:r>
            <a:r>
              <a:rPr lang="en-US" sz="2800" smtClean="0"/>
              <a:t>We first note that the </a:t>
            </a:r>
            <a:r>
              <a:rPr lang="en-US" sz="2800" smtClean="0">
                <a:solidFill>
                  <a:srgbClr val="0070C0"/>
                </a:solidFill>
              </a:rPr>
              <a:t>exponential utility functions </a:t>
            </a:r>
            <a:r>
              <a:rPr lang="en-US" sz="2800" smtClean="0"/>
              <a:t>are tractable</a:t>
            </a:r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sz="2800" smtClean="0"/>
              <a:t>Approximate the expected utility by a </a:t>
            </a:r>
            <a:r>
              <a:rPr lang="en-US" sz="2800" smtClean="0">
                <a:solidFill>
                  <a:srgbClr val="0070C0"/>
                </a:solidFill>
              </a:rPr>
              <a:t>short linear sum </a:t>
            </a:r>
            <a:r>
              <a:rPr lang="en-US" sz="2800" smtClean="0"/>
              <a:t>of exponential utility</a:t>
            </a:r>
          </a:p>
          <a:p>
            <a:pPr marL="730250" lvl="1" eaLnBrk="1" hangingPunct="1">
              <a:buSzPct val="50000"/>
              <a:buFont typeface="Wingdings" pitchFamily="2" charset="2"/>
              <a:buChar char="l"/>
            </a:pPr>
            <a:r>
              <a:rPr lang="en-US" smtClean="0"/>
              <a:t>Show that the error                                   can be bounded by </a:t>
            </a:r>
            <a:r>
              <a:rPr lang="az-Cyrl-AZ" smtClean="0"/>
              <a:t>є</a:t>
            </a:r>
            <a:endParaRPr lang="en-US" altLang="zh-CN" smtClean="0"/>
          </a:p>
          <a:p>
            <a:pPr marL="457200" eaLnBrk="1" hangingPunct="1">
              <a:buSzPct val="50000"/>
              <a:buFont typeface="Wingdings" pitchFamily="2" charset="2"/>
              <a:buChar char="l"/>
            </a:pPr>
            <a:r>
              <a:rPr lang="en-US" altLang="zh-CN" sz="2800" smtClean="0"/>
              <a:t>By linearity of expectation</a:t>
            </a:r>
            <a:endParaRPr lang="en-US" sz="2800" smtClean="0"/>
          </a:p>
          <a:p>
            <a:pPr marL="457200" eaLnBrk="1" hangingPunct="1">
              <a:buSzPct val="50000"/>
              <a:buFont typeface="Wingdings 2" pitchFamily="18" charset="2"/>
              <a:buNone/>
            </a:pPr>
            <a:r>
              <a:rPr lang="en-US" sz="2800" smtClean="0"/>
              <a:t> </a:t>
            </a:r>
            <a:endParaRPr lang="en-US" sz="3200" smtClean="0"/>
          </a:p>
          <a:p>
            <a:pPr marL="457200"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sz="2800" smtClean="0"/>
          </a:p>
          <a:p>
            <a:pPr marL="457200" eaLnBrk="1" hangingPunct="1"/>
            <a:endParaRPr lang="zh-CN" altLang="en-US" smtClean="0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365625"/>
            <a:ext cx="2232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476500"/>
            <a:ext cx="6684963" cy="808038"/>
          </a:xfrm>
          <a:prstGeom prst="rect">
            <a:avLst/>
          </a:prstGeom>
          <a:noFill/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5373688"/>
            <a:ext cx="6119813" cy="898525"/>
          </a:xfrm>
          <a:prstGeom prst="rect">
            <a:avLst/>
          </a:prstGeom>
          <a:noFill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860800"/>
            <a:ext cx="3330575" cy="40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404938"/>
      </p:ext>
    </p:extLst>
  </p:cSld>
  <p:clrMapOvr>
    <a:masterClrMapping/>
  </p:clrMapOvr>
  <p:transition advTm="9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Franklin Gothic Book" pitchFamily="34" charset="0"/>
              </a:rPr>
              <a:t>Our Algorithm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altLang="zh-CN" sz="3300" dirty="0" smtClean="0"/>
              <a:t>Problem: Find a solution </a:t>
            </a:r>
            <a:r>
              <a:rPr lang="en-US" altLang="zh-CN" sz="3300" i="1" dirty="0" smtClean="0"/>
              <a:t>S</a:t>
            </a:r>
            <a:r>
              <a:rPr lang="en-US" altLang="zh-CN" sz="3300" dirty="0" smtClean="0"/>
              <a:t> minimizing </a:t>
            </a:r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endParaRPr lang="en-US" dirty="0" smtClean="0">
              <a:latin typeface="Perpetua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2138129"/>
            <a:ext cx="1981200" cy="9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2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Franklin Gothic Book" pitchFamily="34" charset="0"/>
              </a:rPr>
              <a:t>Our Algorithm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altLang="zh-CN" sz="3300" dirty="0" smtClean="0"/>
              <a:t>Problem: Find a solution </a:t>
            </a:r>
            <a:r>
              <a:rPr lang="en-US" altLang="zh-CN" sz="3300" i="1" dirty="0" smtClean="0"/>
              <a:t>S</a:t>
            </a:r>
            <a:r>
              <a:rPr lang="en-US" altLang="zh-CN" sz="3300" dirty="0" smtClean="0"/>
              <a:t> minimizing </a:t>
            </a:r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altLang="zh-CN" sz="3300" dirty="0" smtClean="0"/>
              <a:t>Suffices to find a set </a:t>
            </a:r>
            <a:r>
              <a:rPr lang="en-US" altLang="zh-CN" sz="3300" i="1" dirty="0" smtClean="0"/>
              <a:t>S</a:t>
            </a:r>
            <a:r>
              <a:rPr lang="en-US" altLang="zh-CN" sz="3300" dirty="0" smtClean="0"/>
              <a:t> such that</a:t>
            </a:r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endParaRPr lang="en-US" dirty="0" smtClean="0">
              <a:latin typeface="Perpetua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851275"/>
            <a:ext cx="698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7885113" y="3449637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8101013" y="3225800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Opt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2138129"/>
            <a:ext cx="1981200" cy="9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4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Franklin Gothic Book" pitchFamily="34" charset="0"/>
              </a:rPr>
              <a:t>Our Algorithm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altLang="zh-CN" sz="3300" dirty="0" smtClean="0"/>
              <a:t>Problem: Find a solution </a:t>
            </a:r>
            <a:r>
              <a:rPr lang="en-US" altLang="zh-CN" sz="3300" i="1" dirty="0" smtClean="0"/>
              <a:t>S</a:t>
            </a:r>
            <a:r>
              <a:rPr lang="en-US" altLang="zh-CN" sz="3300" dirty="0" smtClean="0"/>
              <a:t> minimizing </a:t>
            </a:r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altLang="zh-CN" sz="3300" dirty="0" smtClean="0"/>
              <a:t>Suffices to find a set </a:t>
            </a:r>
            <a:r>
              <a:rPr lang="en-US" altLang="zh-CN" sz="3300" i="1" dirty="0" smtClean="0"/>
              <a:t>S</a:t>
            </a:r>
            <a:r>
              <a:rPr lang="en-US" altLang="zh-CN" sz="3300" dirty="0" smtClean="0"/>
              <a:t> such that</a:t>
            </a:r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r>
              <a:rPr lang="en-US" sz="3300" dirty="0" smtClean="0"/>
              <a:t>(Approximately) Solve the </a:t>
            </a:r>
            <a:r>
              <a:rPr lang="en-US" sz="3300" dirty="0" smtClean="0">
                <a:solidFill>
                  <a:srgbClr val="008080"/>
                </a:solidFill>
              </a:rPr>
              <a:t>multi-objective optimization  </a:t>
            </a:r>
            <a:r>
              <a:rPr lang="en-US" sz="3300" dirty="0" smtClean="0"/>
              <a:t>problem with objectives                  for </a:t>
            </a:r>
            <a:r>
              <a:rPr lang="en-US" sz="3300" i="1" dirty="0" err="1" smtClean="0"/>
              <a:t>k</a:t>
            </a:r>
            <a:r>
              <a:rPr lang="en-US" sz="3300" i="1" dirty="0" smtClean="0"/>
              <a:t>=1,…,L</a:t>
            </a:r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pPr eaLnBrk="1" hangingPunct="1">
              <a:buClr>
                <a:schemeClr val="accent2"/>
              </a:buClr>
              <a:buSzPct val="50000"/>
              <a:buFont typeface="Wingdings" pitchFamily="2" charset="2"/>
              <a:buChar char="l"/>
            </a:pPr>
            <a:endParaRPr lang="en-US" altLang="zh-CN" sz="3300" dirty="0" smtClean="0"/>
          </a:p>
          <a:p>
            <a:endParaRPr lang="en-US" dirty="0" smtClean="0">
              <a:latin typeface="Perpetua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851275"/>
            <a:ext cx="698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7885113" y="3449637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8101013" y="3225800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Opt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2138129"/>
            <a:ext cx="1981200" cy="9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creen shot 2012-08-21 at 9.50.5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48" y="5486400"/>
            <a:ext cx="1132052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Approximating Utility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How to approximate </a:t>
            </a:r>
            <a:r>
              <a:rPr lang="el-GR" i="1" dirty="0" smtClean="0"/>
              <a:t>μ</a:t>
            </a:r>
            <a:r>
              <a:rPr lang="en-US" dirty="0" smtClean="0"/>
              <a:t>() by a short sum of exponentials?</a:t>
            </a:r>
          </a:p>
          <a:p>
            <a:pPr eaLnBrk="1" hangingPunct="1">
              <a:buNone/>
            </a:pPr>
            <a:r>
              <a:rPr lang="en-US" dirty="0" smtClean="0"/>
              <a:t>(with </a:t>
            </a:r>
            <a:r>
              <a:rPr lang="en-US" dirty="0" err="1" smtClean="0"/>
              <a:t>lim</a:t>
            </a:r>
            <a:r>
              <a:rPr lang="el-GR" i="1" dirty="0" smtClean="0"/>
              <a:t> μ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dirty="0" smtClean="0"/>
              <a:t>)-&gt;0 ) </a:t>
            </a:r>
          </a:p>
          <a:p>
            <a:pPr eaLnBrk="1" hangingPunct="1"/>
            <a:endParaRPr lang="en-US" baseline="30000" dirty="0" smtClean="0"/>
          </a:p>
        </p:txBody>
      </p:sp>
      <p:pic>
        <p:nvPicPr>
          <p:cNvPr id="21" name="Picture 2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209800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821003"/>
      </p:ext>
    </p:extLst>
  </p:cSld>
  <p:clrMapOvr>
    <a:masterClrMapping/>
  </p:clrMapOvr>
  <p:transition advClick="0" advTm="69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Approximating Utility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How to approximate </a:t>
            </a:r>
            <a:r>
              <a:rPr lang="el-GR" i="1" dirty="0" smtClean="0"/>
              <a:t>μ</a:t>
            </a:r>
            <a:r>
              <a:rPr lang="en-US" dirty="0" smtClean="0"/>
              <a:t>() by a short sum of exponentials?</a:t>
            </a:r>
          </a:p>
          <a:p>
            <a:pPr eaLnBrk="1" hangingPunct="1">
              <a:buNone/>
            </a:pPr>
            <a:r>
              <a:rPr lang="en-US" dirty="0" smtClean="0"/>
              <a:t>(with </a:t>
            </a:r>
            <a:r>
              <a:rPr lang="en-US" dirty="0" err="1" smtClean="0"/>
              <a:t>lim</a:t>
            </a:r>
            <a:r>
              <a:rPr lang="el-GR" i="1" dirty="0" smtClean="0"/>
              <a:t> μ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dirty="0" smtClean="0"/>
              <a:t>)-&gt;0 ) </a:t>
            </a:r>
          </a:p>
          <a:p>
            <a:pPr eaLnBrk="1" hangingPunct="1"/>
            <a:r>
              <a:rPr lang="en-US" dirty="0" smtClean="0"/>
              <a:t>A scheme based on </a:t>
            </a:r>
            <a:r>
              <a:rPr lang="en-US" dirty="0" smtClean="0">
                <a:solidFill>
                  <a:srgbClr val="7030A0"/>
                </a:solidFill>
              </a:rPr>
              <a:t>Fourier Series decomposition: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  <a:r>
              <a:rPr lang="en-US" dirty="0" smtClean="0"/>
              <a:t>For a periodic function </a:t>
            </a:r>
            <a:r>
              <a:rPr lang="en-US" dirty="0" err="1" smtClean="0"/>
              <a:t>f(x</a:t>
            </a:r>
            <a:r>
              <a:rPr lang="en-US" dirty="0" smtClean="0"/>
              <a:t>) with period 2</a:t>
            </a:r>
            <a:r>
              <a:rPr lang="en-US" dirty="0" smtClean="0">
                <a:latin typeface="cmmi10" pitchFamily="34" charset="0"/>
              </a:rPr>
              <a:t>¼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where the Fourier coefficient </a:t>
            </a:r>
          </a:p>
          <a:p>
            <a:pPr eaLnBrk="1" hangingPunct="1"/>
            <a:endParaRPr lang="en-US" baseline="30000" dirty="0" smtClean="0"/>
          </a:p>
          <a:p>
            <a:pPr eaLnBrk="1" hangingPunct="1">
              <a:buFont typeface="Wingdings 2" pitchFamily="18" charset="2"/>
              <a:buNone/>
            </a:pPr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  <p:pic>
        <p:nvPicPr>
          <p:cNvPr id="21" name="Picture 2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209800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651250"/>
            <a:ext cx="25193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2-08-21 at 9.49.40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900" y="4368800"/>
            <a:ext cx="3467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848"/>
      </p:ext>
    </p:extLst>
  </p:cSld>
  <p:clrMapOvr>
    <a:masterClrMapping/>
  </p:clrMapOvr>
  <p:transition advClick="0" advTm="69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Approximating Utility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How to approximate </a:t>
            </a:r>
            <a:r>
              <a:rPr lang="el-GR" i="1" dirty="0" smtClean="0"/>
              <a:t>μ</a:t>
            </a:r>
            <a:r>
              <a:rPr lang="en-US" dirty="0" smtClean="0"/>
              <a:t>() by a short sum of exponentials?</a:t>
            </a:r>
          </a:p>
          <a:p>
            <a:pPr eaLnBrk="1" hangingPunct="1">
              <a:buNone/>
            </a:pPr>
            <a:r>
              <a:rPr lang="en-US" dirty="0" smtClean="0"/>
              <a:t>(with </a:t>
            </a:r>
            <a:r>
              <a:rPr lang="en-US" dirty="0" err="1" smtClean="0"/>
              <a:t>lim</a:t>
            </a:r>
            <a:r>
              <a:rPr lang="el-GR" i="1" dirty="0" smtClean="0"/>
              <a:t> μ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dirty="0" smtClean="0"/>
              <a:t>)-&gt;0 ) </a:t>
            </a:r>
          </a:p>
          <a:p>
            <a:pPr eaLnBrk="1" hangingPunct="1"/>
            <a:r>
              <a:rPr lang="en-US" dirty="0" smtClean="0"/>
              <a:t>A scheme based on </a:t>
            </a:r>
            <a:r>
              <a:rPr lang="en-US" dirty="0" smtClean="0">
                <a:solidFill>
                  <a:srgbClr val="7030A0"/>
                </a:solidFill>
              </a:rPr>
              <a:t>Fourier Series decomposition: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  <a:r>
              <a:rPr lang="en-US" dirty="0" smtClean="0"/>
              <a:t>For a periodic function </a:t>
            </a:r>
            <a:r>
              <a:rPr lang="en-US" dirty="0" err="1" smtClean="0"/>
              <a:t>f(x</a:t>
            </a:r>
            <a:r>
              <a:rPr lang="en-US" dirty="0" smtClean="0"/>
              <a:t>) with period 2</a:t>
            </a:r>
            <a:r>
              <a:rPr lang="en-US" dirty="0" smtClean="0">
                <a:latin typeface="cmmi10" pitchFamily="34" charset="0"/>
              </a:rPr>
              <a:t>¼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where the Fourier coefficient </a:t>
            </a:r>
          </a:p>
          <a:p>
            <a:pPr eaLnBrk="1" hangingPunct="1"/>
            <a:r>
              <a:rPr lang="en-US" dirty="0" smtClean="0"/>
              <a:t>Consider the partial sum (</a:t>
            </a:r>
            <a:r>
              <a:rPr lang="en-US" i="1" dirty="0" smtClean="0"/>
              <a:t>L=2N+1</a:t>
            </a:r>
            <a:r>
              <a:rPr lang="en-US" dirty="0" smtClean="0"/>
              <a:t>)</a:t>
            </a:r>
          </a:p>
          <a:p>
            <a:pPr eaLnBrk="1" hangingPunct="1"/>
            <a:endParaRPr lang="en-US" baseline="30000" dirty="0" smtClean="0"/>
          </a:p>
          <a:p>
            <a:pPr eaLnBrk="1" hangingPunct="1">
              <a:buFont typeface="Wingdings 2" pitchFamily="18" charset="2"/>
              <a:buNone/>
            </a:pPr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  <p:pic>
        <p:nvPicPr>
          <p:cNvPr id="21" name="Picture 2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209800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651250"/>
            <a:ext cx="25193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2-08-21 at 9.49.40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900" y="4368800"/>
            <a:ext cx="3467100" cy="736600"/>
          </a:xfrm>
          <a:prstGeom prst="rect">
            <a:avLst/>
          </a:prstGeom>
        </p:spPr>
      </p:pic>
      <p:pic>
        <p:nvPicPr>
          <p:cNvPr id="10" name="Picture 9" descr="Screen shot 2012-08-21 at 9.49.34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5557837"/>
            <a:ext cx="2895600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0151"/>
      </p:ext>
    </p:extLst>
  </p:cSld>
  <p:clrMapOvr>
    <a:masterClrMapping/>
  </p:clrMapOvr>
  <p:transition advClick="0" advTm="69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Approximating The Threshold Function</a:t>
            </a:r>
            <a:endParaRPr lang="en-US" dirty="0">
              <a:ea typeface="+mj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45163" y="2228850"/>
            <a:ext cx="45720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6354763" y="2000250"/>
            <a:ext cx="78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y=</a:t>
            </a:r>
            <a:r>
              <a:rPr lang="en-US">
                <a:latin typeface="cmmi10" pitchFamily="34" charset="0"/>
              </a:rPr>
              <a:t>¹</a:t>
            </a:r>
            <a:r>
              <a:rPr lang="en-US">
                <a:latin typeface="Calibri" pitchFamily="34" charset="0"/>
              </a:rPr>
              <a:t>(x)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45163" y="2760663"/>
            <a:ext cx="45720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6354763" y="2544763"/>
            <a:ext cx="2217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Partial Fourier Series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Periodic !</a:t>
            </a:r>
          </a:p>
        </p:txBody>
      </p:sp>
      <p:pic>
        <p:nvPicPr>
          <p:cNvPr id="34822" name="Picture 11" descr="discontinuousfu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00250"/>
            <a:ext cx="4673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2714625" y="2214563"/>
            <a:ext cx="571500" cy="328612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071670" y="6072206"/>
            <a:ext cx="2071702" cy="428628"/>
          </a:xfrm>
          <a:prstGeom prst="wedgeRoundRectCallout">
            <a:avLst>
              <a:gd name="adj1" fmla="val -1456"/>
              <a:gd name="adj2" fmla="val -1501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Gibbs Phenomenon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7" name="TextBox 21"/>
          <p:cNvSpPr txBox="1">
            <a:spLocks noChangeArrowheads="1"/>
          </p:cNvSpPr>
          <p:nvPr/>
        </p:nvSpPr>
        <p:spPr bwMode="auto">
          <a:xfrm>
            <a:off x="1357313" y="1571625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Need </a:t>
            </a:r>
            <a:r>
              <a:rPr lang="en-US" altLang="zh-CN" sz="2000" i="1">
                <a:solidFill>
                  <a:srgbClr val="0070C0"/>
                </a:solidFill>
                <a:latin typeface="Calibri" pitchFamily="34" charset="0"/>
              </a:rPr>
              <a:t>L=poly(1/</a:t>
            </a:r>
            <a:r>
              <a:rPr lang="en-US" altLang="zh-CN" sz="2000" i="1">
                <a:solidFill>
                  <a:srgbClr val="0070C0"/>
                </a:solidFill>
                <a:latin typeface="cmmi10" pitchFamily="34" charset="0"/>
              </a:rPr>
              <a:t>²</a:t>
            </a:r>
            <a:r>
              <a:rPr lang="en-US" altLang="zh-CN" sz="2000" i="1">
                <a:solidFill>
                  <a:srgbClr val="0070C0"/>
                </a:solidFill>
                <a:latin typeface="Calibri" pitchFamily="34" charset="0"/>
              </a:rPr>
              <a:t>)</a:t>
            </a:r>
            <a:r>
              <a:rPr lang="en-US" altLang="zh-CN" sz="2000" i="1">
                <a:latin typeface="Calibri" pitchFamily="34" charset="0"/>
              </a:rPr>
              <a:t> </a:t>
            </a:r>
            <a:r>
              <a:rPr lang="en-US" altLang="zh-CN" sz="2000">
                <a:latin typeface="Calibri" pitchFamily="34" charset="0"/>
              </a:rPr>
              <a:t>terms</a:t>
            </a:r>
            <a:endParaRPr lang="zh-CN" altLang="en-US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94680"/>
      </p:ext>
    </p:extLst>
  </p:cSld>
  <p:clrMapOvr>
    <a:masterClrMapping/>
  </p:clrMapOvr>
  <p:transition advTm="70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6" descr="discontinuousfu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00250"/>
            <a:ext cx="4673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Approximating The Threshold Function</a:t>
            </a:r>
            <a:endParaRPr lang="en-US" dirty="0">
              <a:ea typeface="+mj-e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45163" y="2228850"/>
            <a:ext cx="45720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6354763" y="2000250"/>
            <a:ext cx="78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y=</a:t>
            </a:r>
            <a:r>
              <a:rPr lang="en-US">
                <a:latin typeface="cmmi10" pitchFamily="34" charset="0"/>
              </a:rPr>
              <a:t>¹</a:t>
            </a:r>
            <a:r>
              <a:rPr lang="en-US">
                <a:latin typeface="Calibri" pitchFamily="34" charset="0"/>
              </a:rPr>
              <a:t>(x)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45163" y="2760663"/>
            <a:ext cx="45720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0" name="TextBox 12"/>
          <p:cNvSpPr txBox="1">
            <a:spLocks noChangeArrowheads="1"/>
          </p:cNvSpPr>
          <p:nvPr/>
        </p:nvSpPr>
        <p:spPr bwMode="auto">
          <a:xfrm>
            <a:off x="6354763" y="2544763"/>
            <a:ext cx="2217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Partial Fourier Series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Periodic 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86438" y="3590925"/>
            <a:ext cx="457200" cy="158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6396038" y="3363913"/>
            <a:ext cx="225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Damping Factor :</a:t>
            </a:r>
          </a:p>
          <a:p>
            <a:r>
              <a:rPr lang="en-US">
                <a:solidFill>
                  <a:srgbClr val="006600"/>
                </a:solidFill>
                <a:latin typeface="Calibri" pitchFamily="34" charset="0"/>
              </a:rPr>
              <a:t>Biased approximation</a:t>
            </a:r>
          </a:p>
        </p:txBody>
      </p:sp>
      <p:pic>
        <p:nvPicPr>
          <p:cNvPr id="11" name="Picture 10" descr="Screen shot 2012-08-21 at 9.50.2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0" y="5755266"/>
            <a:ext cx="3752850" cy="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5956"/>
      </p:ext>
    </p:extLst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 descr="discontinuousfu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06600"/>
            <a:ext cx="46736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Approximating The Threshold Function</a:t>
            </a:r>
            <a:endParaRPr lang="en-US" dirty="0">
              <a:ea typeface="+mj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45163" y="2228850"/>
            <a:ext cx="45720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354763" y="2000250"/>
            <a:ext cx="78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y=</a:t>
            </a:r>
            <a:r>
              <a:rPr lang="en-US">
                <a:latin typeface="cmmi10" pitchFamily="34" charset="0"/>
              </a:rPr>
              <a:t>¹</a:t>
            </a:r>
            <a:r>
              <a:rPr lang="en-US">
                <a:latin typeface="Calibri" pitchFamily="34" charset="0"/>
              </a:rPr>
              <a:t>(x)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45163" y="2760663"/>
            <a:ext cx="45720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8" name="TextBox 14"/>
          <p:cNvSpPr txBox="1">
            <a:spLocks noChangeArrowheads="1"/>
          </p:cNvSpPr>
          <p:nvPr/>
        </p:nvSpPr>
        <p:spPr bwMode="auto">
          <a:xfrm>
            <a:off x="6354763" y="2544763"/>
            <a:ext cx="2217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Partial Fourier Series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Periodic !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786438" y="3590925"/>
            <a:ext cx="457200" cy="158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20" name="TextBox 17"/>
          <p:cNvSpPr txBox="1">
            <a:spLocks noChangeArrowheads="1"/>
          </p:cNvSpPr>
          <p:nvPr/>
        </p:nvSpPr>
        <p:spPr bwMode="auto">
          <a:xfrm>
            <a:off x="6396038" y="3363913"/>
            <a:ext cx="225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Damping Factor :</a:t>
            </a:r>
          </a:p>
          <a:p>
            <a:r>
              <a:rPr lang="en-US">
                <a:solidFill>
                  <a:srgbClr val="006600"/>
                </a:solidFill>
                <a:latin typeface="Calibri" pitchFamily="34" charset="0"/>
              </a:rPr>
              <a:t>Biased approximation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86438" y="4354513"/>
            <a:ext cx="457200" cy="1587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22" name="TextBox 19"/>
          <p:cNvSpPr txBox="1">
            <a:spLocks noChangeArrowheads="1"/>
          </p:cNvSpPr>
          <p:nvPr/>
        </p:nvSpPr>
        <p:spPr bwMode="auto">
          <a:xfrm>
            <a:off x="6396038" y="4049713"/>
            <a:ext cx="1562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Initial Scaling</a:t>
            </a:r>
            <a:r>
              <a:rPr lang="en-US">
                <a:latin typeface="Calibri" pitchFamily="34" charset="0"/>
              </a:rPr>
              <a:t> :</a:t>
            </a:r>
          </a:p>
          <a:p>
            <a:r>
              <a:rPr lang="en-US">
                <a:solidFill>
                  <a:srgbClr val="0000CC"/>
                </a:solidFill>
                <a:latin typeface="Calibri" pitchFamily="34" charset="0"/>
              </a:rPr>
              <a:t>Unbiased </a:t>
            </a:r>
          </a:p>
        </p:txBody>
      </p:sp>
      <p:sp>
        <p:nvSpPr>
          <p:cNvPr id="38923" name="TextBox 22"/>
          <p:cNvSpPr txBox="1">
            <a:spLocks noChangeArrowheads="1"/>
          </p:cNvSpPr>
          <p:nvPr/>
        </p:nvSpPr>
        <p:spPr bwMode="auto">
          <a:xfrm>
            <a:off x="1357313" y="5715000"/>
            <a:ext cx="514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Apply Fourier series expansion on </a:t>
            </a:r>
            <a:endParaRPr lang="zh-CN" altLang="en-US" sz="2000">
              <a:latin typeface="Calibri" pitchFamily="34" charset="0"/>
            </a:endParaRPr>
          </a:p>
        </p:txBody>
      </p:sp>
      <p:pic>
        <p:nvPicPr>
          <p:cNvPr id="14" name="Picture 13" descr="Screen shot 2012-08-21 at 9.50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638800"/>
            <a:ext cx="1168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7772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Stochastic </a:t>
            </a:r>
            <a:r>
              <a:rPr lang="en-US" altLang="zh-CN" dirty="0" smtClean="0"/>
              <a:t>Graph </a:t>
            </a:r>
            <a:r>
              <a:rPr lang="en-US" altLang="zh-CN" dirty="0"/>
              <a:t>Models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976611" y="1934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length of each edge is a random variable</a:t>
            </a:r>
            <a:endParaRPr lang="zh-CN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71" y="2972881"/>
            <a:ext cx="733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48" y="2416562"/>
            <a:ext cx="819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76" y="4755366"/>
            <a:ext cx="752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55" y="5229200"/>
            <a:ext cx="809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48" y="4576807"/>
            <a:ext cx="723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61" y="2845727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50" y="3822882"/>
            <a:ext cx="742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1907704" y="2780928"/>
            <a:ext cx="5481262" cy="2448272"/>
            <a:chOff x="3810000" y="2209800"/>
            <a:chExt cx="2971800" cy="990600"/>
          </a:xfrm>
        </p:grpSpPr>
        <p:sp>
          <p:nvSpPr>
            <p:cNvPr id="27" name="Oval 27"/>
            <p:cNvSpPr/>
            <p:nvPr/>
          </p:nvSpPr>
          <p:spPr>
            <a:xfrm>
              <a:off x="4038090" y="2666405"/>
              <a:ext cx="153080" cy="153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4723890" y="2209800"/>
              <a:ext cx="153080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5562771" y="2209800"/>
              <a:ext cx="151549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31"/>
            <p:cNvSpPr/>
            <p:nvPr/>
          </p:nvSpPr>
          <p:spPr>
            <a:xfrm>
              <a:off x="4723890" y="3048198"/>
              <a:ext cx="153080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2"/>
            <p:cNvSpPr/>
            <p:nvPr/>
          </p:nvSpPr>
          <p:spPr>
            <a:xfrm>
              <a:off x="5562771" y="3048198"/>
              <a:ext cx="151549" cy="152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3"/>
            <p:cNvSpPr/>
            <p:nvPr/>
          </p:nvSpPr>
          <p:spPr>
            <a:xfrm>
              <a:off x="6325111" y="2666405"/>
              <a:ext cx="151549" cy="153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Straight Arrow Connector 35"/>
            <p:cNvCxnSpPr>
              <a:stCxn id="27" idx="7"/>
              <a:endCxn id="28" idx="3"/>
            </p:cNvCxnSpPr>
            <p:nvPr/>
          </p:nvCxnSpPr>
          <p:spPr>
            <a:xfrm rot="5400000" flipH="1" flipV="1">
              <a:off x="4282757" y="2225526"/>
              <a:ext cx="349547" cy="578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9"/>
            <p:cNvCxnSpPr>
              <a:stCxn id="28" idx="6"/>
            </p:cNvCxnSpPr>
            <p:nvPr/>
          </p:nvCxnSpPr>
          <p:spPr>
            <a:xfrm>
              <a:off x="4876971" y="2285901"/>
              <a:ext cx="685800" cy="1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1"/>
            <p:cNvCxnSpPr>
              <a:stCxn id="30" idx="6"/>
              <a:endCxn id="31" idx="2"/>
            </p:cNvCxnSpPr>
            <p:nvPr/>
          </p:nvCxnSpPr>
          <p:spPr>
            <a:xfrm>
              <a:off x="4876971" y="3124300"/>
              <a:ext cx="685800" cy="1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43"/>
            <p:cNvCxnSpPr>
              <a:stCxn id="30" idx="7"/>
              <a:endCxn id="29" idx="3"/>
            </p:cNvCxnSpPr>
            <p:nvPr/>
          </p:nvCxnSpPr>
          <p:spPr>
            <a:xfrm rot="5400000" flipH="1" flipV="1">
              <a:off x="4854079" y="2340004"/>
              <a:ext cx="730052" cy="7301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6"/>
            <p:cNvCxnSpPr>
              <a:stCxn id="28" idx="5"/>
              <a:endCxn id="31" idx="1"/>
            </p:cNvCxnSpPr>
            <p:nvPr/>
          </p:nvCxnSpPr>
          <p:spPr>
            <a:xfrm rot="16200000" flipH="1">
              <a:off x="4854079" y="2340004"/>
              <a:ext cx="730052" cy="7301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48"/>
            <p:cNvCxnSpPr>
              <a:stCxn id="31" idx="6"/>
              <a:endCxn id="32" idx="3"/>
            </p:cNvCxnSpPr>
            <p:nvPr/>
          </p:nvCxnSpPr>
          <p:spPr>
            <a:xfrm flipV="1">
              <a:off x="5714320" y="2796679"/>
              <a:ext cx="632222" cy="327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50"/>
            <p:cNvCxnSpPr>
              <a:stCxn id="29" idx="6"/>
              <a:endCxn id="32" idx="1"/>
            </p:cNvCxnSpPr>
            <p:nvPr/>
          </p:nvCxnSpPr>
          <p:spPr>
            <a:xfrm>
              <a:off x="5714320" y="2285901"/>
              <a:ext cx="632222" cy="403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52"/>
            <p:cNvCxnSpPr>
              <a:stCxn id="27" idx="5"/>
              <a:endCxn id="30" idx="2"/>
            </p:cNvCxnSpPr>
            <p:nvPr/>
          </p:nvCxnSpPr>
          <p:spPr>
            <a:xfrm rot="16200000" flipH="1">
              <a:off x="4282239" y="2682648"/>
              <a:ext cx="327620" cy="555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54"/>
            <p:cNvCxnSpPr>
              <a:stCxn id="31" idx="0"/>
              <a:endCxn id="29" idx="4"/>
            </p:cNvCxnSpPr>
            <p:nvPr/>
          </p:nvCxnSpPr>
          <p:spPr>
            <a:xfrm rot="5400000" flipH="1" flipV="1">
              <a:off x="5296092" y="2704979"/>
              <a:ext cx="684907" cy="1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55"/>
            <p:cNvSpPr txBox="1">
              <a:spLocks noChangeArrowheads="1"/>
            </p:cNvSpPr>
            <p:nvPr/>
          </p:nvSpPr>
          <p:spPr bwMode="auto">
            <a:xfrm>
              <a:off x="3810000" y="2514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s</a:t>
              </a:r>
              <a:endParaRPr lang="zh-CN" altLang="en-US">
                <a:latin typeface="Perpetua" pitchFamily="18" charset="0"/>
              </a:endParaRPr>
            </a:p>
          </p:txBody>
        </p:sp>
        <p:sp>
          <p:nvSpPr>
            <p:cNvPr id="43" name="TextBox 56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Perpetua" pitchFamily="18" charset="0"/>
                </a:rPr>
                <a:t>t</a:t>
              </a:r>
              <a:endParaRPr lang="zh-CN" altLang="en-US">
                <a:latin typeface="Perpetua" pitchFamily="18" charset="0"/>
              </a:endParaRPr>
            </a:p>
          </p:txBody>
        </p:sp>
      </p:grp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31" y="3818930"/>
            <a:ext cx="752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Approximating The Threshold Function</a:t>
            </a:r>
            <a:endParaRPr lang="en-US" dirty="0">
              <a:ea typeface="+mj-ea"/>
            </a:endParaRPr>
          </a:p>
        </p:txBody>
      </p:sp>
      <p:pic>
        <p:nvPicPr>
          <p:cNvPr id="40962" name="Picture 11" descr="discontinuousfu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2000250"/>
            <a:ext cx="466566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745163" y="2228850"/>
            <a:ext cx="45720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6354763" y="2000250"/>
            <a:ext cx="78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y=</a:t>
            </a:r>
            <a:r>
              <a:rPr lang="en-US">
                <a:latin typeface="cmmi10" pitchFamily="34" charset="0"/>
              </a:rPr>
              <a:t>¹</a:t>
            </a:r>
            <a:r>
              <a:rPr lang="en-US">
                <a:latin typeface="Calibri" pitchFamily="34" charset="0"/>
              </a:rPr>
              <a:t>(x)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745163" y="2760663"/>
            <a:ext cx="45720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6" name="TextBox 15"/>
          <p:cNvSpPr txBox="1">
            <a:spLocks noChangeArrowheads="1"/>
          </p:cNvSpPr>
          <p:nvPr/>
        </p:nvSpPr>
        <p:spPr bwMode="auto">
          <a:xfrm>
            <a:off x="6354763" y="2544763"/>
            <a:ext cx="2217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Partial Fourier Series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Periodic !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786438" y="3590925"/>
            <a:ext cx="457200" cy="158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8" name="TextBox 17"/>
          <p:cNvSpPr txBox="1">
            <a:spLocks noChangeArrowheads="1"/>
          </p:cNvSpPr>
          <p:nvPr/>
        </p:nvSpPr>
        <p:spPr bwMode="auto">
          <a:xfrm>
            <a:off x="6396038" y="3363913"/>
            <a:ext cx="225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Damping Factor :</a:t>
            </a:r>
          </a:p>
          <a:p>
            <a:r>
              <a:rPr lang="en-US">
                <a:solidFill>
                  <a:srgbClr val="006600"/>
                </a:solidFill>
                <a:latin typeface="Calibri" pitchFamily="34" charset="0"/>
              </a:rPr>
              <a:t>Biased approximation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86438" y="4354513"/>
            <a:ext cx="457200" cy="1587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70" name="TextBox 19"/>
          <p:cNvSpPr txBox="1">
            <a:spLocks noChangeArrowheads="1"/>
          </p:cNvSpPr>
          <p:nvPr/>
        </p:nvSpPr>
        <p:spPr bwMode="auto">
          <a:xfrm>
            <a:off x="6396038" y="4049713"/>
            <a:ext cx="1562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Initial Scaling</a:t>
            </a:r>
            <a:r>
              <a:rPr lang="en-US">
                <a:latin typeface="Calibri" pitchFamily="34" charset="0"/>
              </a:rPr>
              <a:t> :</a:t>
            </a:r>
          </a:p>
          <a:p>
            <a:r>
              <a:rPr lang="en-US">
                <a:solidFill>
                  <a:srgbClr val="0000CC"/>
                </a:solidFill>
                <a:latin typeface="Calibri" pitchFamily="34" charset="0"/>
              </a:rPr>
              <a:t>Unbiased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86438" y="5162550"/>
            <a:ext cx="457200" cy="1588"/>
          </a:xfrm>
          <a:prstGeom prst="line">
            <a:avLst/>
          </a:prstGeom>
          <a:ln w="2540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6396038" y="4857750"/>
            <a:ext cx="215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Extending the func.</a:t>
            </a:r>
            <a:endParaRPr lang="en-US">
              <a:latin typeface="Calibri" pitchFamily="34" charset="0"/>
            </a:endParaRPr>
          </a:p>
          <a:p>
            <a:r>
              <a:rPr lang="en-US">
                <a:solidFill>
                  <a:srgbClr val="D60093"/>
                </a:solidFill>
                <a:latin typeface="Calibri" pitchFamily="34" charset="0"/>
              </a:rPr>
              <a:t>Unbiased and better </a:t>
            </a:r>
          </a:p>
          <a:p>
            <a:r>
              <a:rPr lang="en-US">
                <a:solidFill>
                  <a:srgbClr val="D60093"/>
                </a:solidFill>
                <a:latin typeface="Calibri" pitchFamily="34" charset="0"/>
              </a:rPr>
              <a:t>quality around origin</a:t>
            </a:r>
          </a:p>
        </p:txBody>
      </p:sp>
    </p:spTree>
    <p:extLst>
      <p:ext uri="{BB962C8B-B14F-4D97-AF65-F5344CB8AC3E}">
        <p14:creationId xmlns:p14="http://schemas.microsoft.com/office/powerpoint/2010/main" val="293989219"/>
      </p:ext>
    </p:extLst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The Multi-objective Optimization</a:t>
            </a:r>
            <a:endParaRPr lang="zh-CN" altLang="en-US" smtClean="0"/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42938" y="1447800"/>
            <a:ext cx="8286750" cy="505301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Want to find a set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such that 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dirty="0" smtClean="0"/>
              <a:t>(Approximately) Solve the multi-objective optimization problem with objectives                  for </a:t>
            </a:r>
            <a:r>
              <a:rPr lang="en-US" i="1" dirty="0" err="1" smtClean="0"/>
              <a:t>i</a:t>
            </a:r>
            <a:r>
              <a:rPr lang="en-US" i="1" dirty="0" smtClean="0"/>
              <a:t>=1,…,L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i="1" dirty="0" smtClean="0"/>
              <a:t>   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Similar to </a:t>
            </a:r>
            <a:r>
              <a:rPr lang="en-US" sz="2000" dirty="0" smtClean="0">
                <a:solidFill>
                  <a:srgbClr val="595959"/>
                </a:solidFill>
              </a:rPr>
              <a:t>[Papadimitriou, </a:t>
            </a:r>
            <a:r>
              <a:rPr lang="en-US" sz="2000" dirty="0" err="1" smtClean="0">
                <a:solidFill>
                  <a:srgbClr val="595959"/>
                </a:solidFill>
              </a:rPr>
              <a:t>Yannakakis</a:t>
            </a:r>
            <a:r>
              <a:rPr lang="en-US" sz="2000" dirty="0" smtClean="0">
                <a:solidFill>
                  <a:srgbClr val="595959"/>
                </a:solidFill>
              </a:rPr>
              <a:t> FOCS’00]</a:t>
            </a:r>
            <a:r>
              <a:rPr lang="en-US" sz="2000" dirty="0" smtClean="0"/>
              <a:t>)</a:t>
            </a:r>
            <a:endParaRPr lang="en-US" dirty="0" smtClean="0"/>
          </a:p>
          <a:p>
            <a:pPr eaLnBrk="1" hangingPunct="1"/>
            <a:r>
              <a:rPr lang="en-US" dirty="0" smtClean="0"/>
              <a:t>Each element </a:t>
            </a:r>
            <a:r>
              <a:rPr lang="en-US" i="1" dirty="0" err="1" smtClean="0"/>
              <a:t>e</a:t>
            </a:r>
            <a:r>
              <a:rPr lang="en-US" dirty="0" smtClean="0"/>
              <a:t> has a multi-dimensional </a:t>
            </a:r>
            <a:r>
              <a:rPr lang="en-US" altLang="zh-CN" dirty="0" smtClean="0"/>
              <a:t>weight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i="1" dirty="0" smtClean="0"/>
          </a:p>
        </p:txBody>
      </p:sp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1935163"/>
            <a:ext cx="68976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221163"/>
            <a:ext cx="2952750" cy="534987"/>
          </a:xfrm>
          <a:prstGeom prst="rect">
            <a:avLst/>
          </a:prstGeom>
          <a:noFill/>
        </p:spPr>
      </p:pic>
      <p:pic>
        <p:nvPicPr>
          <p:cNvPr id="7" name="Picture 6" descr="Screen shot 2012-08-21 at 9.50.5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832100"/>
            <a:ext cx="1132052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78801"/>
      </p:ext>
    </p:extLst>
  </p:cSld>
  <p:clrMapOvr>
    <a:masterClrMapping/>
  </p:clrMapOvr>
  <p:transition advTm="39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Calibri" pitchFamily="34" charset="0"/>
              </a:rPr>
              <a:t>The Multi-objective Optimization</a:t>
            </a:r>
            <a:endParaRPr lang="zh-CN" altLang="en-US" smtClean="0">
              <a:latin typeface="Calibri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2938" y="1447800"/>
            <a:ext cx="8286750" cy="5053013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Discretize the vector</a:t>
            </a:r>
          </a:p>
          <a:p>
            <a:pPr eaLnBrk="1" hangingPunct="1"/>
            <a:endParaRPr lang="en-US" i="1" smtClean="0">
              <a:latin typeface="Calibri" pitchFamily="34" charset="0"/>
            </a:endParaRPr>
          </a:p>
          <a:p>
            <a:pPr eaLnBrk="1" hangingPunct="1"/>
            <a:endParaRPr lang="en-US" i="1" smtClean="0">
              <a:latin typeface="Calibri" pitchFamily="34" charset="0"/>
            </a:endParaRPr>
          </a:p>
          <a:p>
            <a:pPr eaLnBrk="1" hangingPunct="1"/>
            <a:r>
              <a:rPr lang="en-US" i="1" smtClean="0">
                <a:latin typeface="Calibri" pitchFamily="34" charset="0"/>
              </a:rPr>
              <a:t>Enumerate all possible 2L-dim</a:t>
            </a:r>
            <a:r>
              <a:rPr lang="en-US" altLang="zh-CN" i="1" smtClean="0">
                <a:latin typeface="Calibri" pitchFamily="34" charset="0"/>
              </a:rPr>
              <a:t>ensional</a:t>
            </a:r>
            <a:r>
              <a:rPr lang="en-US" i="1" smtClean="0">
                <a:latin typeface="Calibri" pitchFamily="34" charset="0"/>
              </a:rPr>
              <a:t> vector A (poly many) </a:t>
            </a:r>
            <a:r>
              <a:rPr lang="en-US" altLang="zh-CN" i="1" smtClean="0">
                <a:latin typeface="Calibri" pitchFamily="34" charset="0"/>
              </a:rPr>
              <a:t> </a:t>
            </a:r>
          </a:p>
          <a:p>
            <a:pPr lvl="1" eaLnBrk="1" hangingPunct="1"/>
            <a:r>
              <a:rPr lang="en-US" altLang="zh-CN" sz="2200" i="1" smtClean="0">
                <a:latin typeface="Calibri" pitchFamily="34" charset="0"/>
              </a:rPr>
              <a:t>Think A as the approximate version of </a:t>
            </a:r>
          </a:p>
          <a:p>
            <a:pPr eaLnBrk="1" hangingPunct="1"/>
            <a:r>
              <a:rPr lang="en-US" altLang="zh-CN" i="1" smtClean="0">
                <a:latin typeface="Calibri" pitchFamily="34" charset="0"/>
              </a:rPr>
              <a:t>Check</a:t>
            </a:r>
            <a:r>
              <a:rPr lang="en-US" i="1" smtClean="0">
                <a:latin typeface="Calibri" pitchFamily="34" charset="0"/>
              </a:rPr>
              <a:t> if there is any feasible solution S such that</a:t>
            </a:r>
            <a:endParaRPr lang="en-US" altLang="zh-CN" i="1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CN" i="1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i="1" smtClean="0">
              <a:latin typeface="Calibri" pitchFamily="34" charset="0"/>
            </a:endParaRPr>
          </a:p>
          <a:p>
            <a:pPr lvl="1" eaLnBrk="1" hangingPunct="1"/>
            <a:r>
              <a:rPr lang="en-US" i="1" smtClean="0">
                <a:solidFill>
                  <a:srgbClr val="008080"/>
                </a:solidFill>
                <a:latin typeface="Calibri" pitchFamily="34" charset="0"/>
              </a:rPr>
              <a:t>We use the pseudo-poly algorithm for the exact problem  </a:t>
            </a:r>
          </a:p>
          <a:p>
            <a:pPr eaLnBrk="1" hangingPunct="1"/>
            <a:endParaRPr lang="zh-CN" altLang="en-US" smtClean="0">
              <a:latin typeface="Calibri" pitchFamily="34" charset="0"/>
            </a:endParaRP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748088"/>
            <a:ext cx="28654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8015287" cy="838200"/>
          </a:xfrm>
          <a:prstGeom prst="rect">
            <a:avLst/>
          </a:prstGeom>
          <a:noFill/>
        </p:spPr>
      </p:pic>
      <p:pic>
        <p:nvPicPr>
          <p:cNvPr id="7" name="Picture 6" descr="Screen shot 2012-08-21 at 9.51.1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4648200"/>
            <a:ext cx="3086100" cy="8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2105"/>
      </p:ext>
    </p:extLst>
  </p:cSld>
  <p:clrMapOvr>
    <a:masterClrMapping/>
  </p:clrMapOvr>
  <p:transition advTm="39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Summary</a:t>
            </a:r>
            <a:endParaRPr lang="zh-CN" alt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We need L=poly(1/</a:t>
            </a:r>
            <a:r>
              <a:rPr lang="en-US" altLang="zh-CN" dirty="0" smtClean="0">
                <a:latin typeface="cmmi10" pitchFamily="34" charset="0"/>
              </a:rPr>
              <a:t>²</a:t>
            </a:r>
            <a:r>
              <a:rPr lang="en-US" altLang="zh-CN" dirty="0" smtClean="0"/>
              <a:t>) terms</a:t>
            </a:r>
          </a:p>
          <a:p>
            <a:pPr eaLnBrk="1" hangingPunct="1"/>
            <a:r>
              <a:rPr lang="en-US" altLang="zh-CN" dirty="0" smtClean="0"/>
              <a:t>We solve an O(L) dim optimization problem</a:t>
            </a:r>
          </a:p>
          <a:p>
            <a:pPr eaLnBrk="1" hangingPunct="1"/>
            <a:r>
              <a:rPr lang="en-US" altLang="zh-CN" dirty="0" smtClean="0"/>
              <a:t>The overall running time is</a:t>
            </a:r>
            <a:endParaRPr lang="en-US" altLang="zh-CN" baseline="30000" dirty="0" smtClean="0"/>
          </a:p>
          <a:p>
            <a:pPr eaLnBrk="1" hangingPunct="1"/>
            <a:endParaRPr lang="en-US" altLang="zh-CN" baseline="30000" dirty="0" smtClean="0"/>
          </a:p>
          <a:p>
            <a:pPr eaLnBrk="1" hangingPunct="1"/>
            <a:r>
              <a:rPr lang="en-US" altLang="zh-CN" dirty="0" smtClean="0"/>
              <a:t>This improves the                       running time in </a:t>
            </a:r>
            <a:r>
              <a:rPr lang="en-US" altLang="zh-CN" sz="2000" dirty="0" smtClean="0">
                <a:solidFill>
                  <a:srgbClr val="7F7F7F"/>
                </a:solidFill>
              </a:rPr>
              <a:t>[</a:t>
            </a:r>
            <a:r>
              <a:rPr lang="en-US" altLang="zh-CN" sz="2000" dirty="0" err="1" smtClean="0">
                <a:solidFill>
                  <a:srgbClr val="7F7F7F"/>
                </a:solidFill>
              </a:rPr>
              <a:t>Bhalgat</a:t>
            </a:r>
            <a:r>
              <a:rPr lang="en-US" altLang="zh-CN" sz="2000" dirty="0" smtClean="0">
                <a:solidFill>
                  <a:srgbClr val="7F7F7F"/>
                </a:solidFill>
              </a:rPr>
              <a:t>, </a:t>
            </a:r>
            <a:r>
              <a:rPr lang="en-US" altLang="zh-CN" sz="2000" dirty="0" err="1" smtClean="0">
                <a:solidFill>
                  <a:srgbClr val="7F7F7F"/>
                </a:solidFill>
              </a:rPr>
              <a:t>Goel</a:t>
            </a:r>
            <a:r>
              <a:rPr lang="en-US" altLang="zh-CN" sz="2000" dirty="0" smtClean="0">
                <a:solidFill>
                  <a:srgbClr val="7F7F7F"/>
                </a:solidFill>
              </a:rPr>
              <a:t>, </a:t>
            </a:r>
            <a:r>
              <a:rPr lang="en-US" altLang="zh-CN" sz="2000" dirty="0" err="1" smtClean="0">
                <a:solidFill>
                  <a:srgbClr val="7F7F7F"/>
                </a:solidFill>
              </a:rPr>
              <a:t>Khanna</a:t>
            </a:r>
            <a:r>
              <a:rPr lang="en-US" altLang="zh-CN" sz="2000" dirty="0" smtClean="0">
                <a:solidFill>
                  <a:srgbClr val="7F7F7F"/>
                </a:solidFill>
              </a:rPr>
              <a:t>. SODA’11]   </a:t>
            </a:r>
            <a:endParaRPr lang="zh-CN" altLang="en-US" dirty="0" smtClean="0">
              <a:solidFill>
                <a:srgbClr val="7F7F7F"/>
              </a:solidFill>
            </a:endParaRPr>
          </a:p>
        </p:txBody>
      </p:sp>
      <p:pic>
        <p:nvPicPr>
          <p:cNvPr id="6" name="Picture 5" descr="Screen shot 2012-08-21 at 9.51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362200"/>
            <a:ext cx="1516529" cy="533400"/>
          </a:xfrm>
          <a:prstGeom prst="rect">
            <a:avLst/>
          </a:prstGeom>
        </p:spPr>
      </p:pic>
      <p:pic>
        <p:nvPicPr>
          <p:cNvPr id="7" name="Picture 6" descr="Screen shot 2012-08-21 at 9.51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200400"/>
            <a:ext cx="1600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9464"/>
      </p:ext>
    </p:extLst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Extension: Multi-dimensional Weights</a:t>
            </a:r>
            <a:endParaRPr lang="zh-CN" altLang="en-US" sz="3600" smtClean="0"/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4981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sz="2800" b="1" dirty="0" smtClean="0"/>
              <a:t>Stochastic Multidimensional Knapsack:</a:t>
            </a:r>
          </a:p>
          <a:p>
            <a:pPr eaLnBrk="1" hangingPunct="1"/>
            <a:r>
              <a:rPr lang="en-US" altLang="zh-CN" dirty="0" smtClean="0"/>
              <a:t>Each element </a:t>
            </a:r>
            <a:r>
              <a:rPr lang="en-US" altLang="zh-CN" i="1" dirty="0" err="1" smtClean="0"/>
              <a:t>e</a:t>
            </a:r>
            <a:r>
              <a:rPr lang="en-US" altLang="zh-CN" dirty="0" smtClean="0"/>
              <a:t> is associated with a random vector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dirty="0" smtClean="0"/>
              <a:t>                                       (entries can be correlated) </a:t>
            </a:r>
            <a:r>
              <a:rPr lang="en-US" altLang="zh-CN" i="1" dirty="0" err="1" smtClean="0"/>
              <a:t>d</a:t>
            </a:r>
            <a:r>
              <a:rPr lang="en-US" altLang="zh-CN" dirty="0" smtClean="0"/>
              <a:t> =O(1)</a:t>
            </a:r>
          </a:p>
          <a:p>
            <a:pPr eaLnBrk="1" hangingPunct="1"/>
            <a:r>
              <a:rPr lang="en-US" altLang="zh-CN" dirty="0" smtClean="0"/>
              <a:t>Each element </a:t>
            </a:r>
            <a:r>
              <a:rPr lang="en-US" altLang="zh-CN" i="1" dirty="0" err="1" smtClean="0"/>
              <a:t>e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is associated with a profit </a:t>
            </a:r>
            <a:r>
              <a:rPr lang="en-US" altLang="zh-CN" i="1" dirty="0" err="1" smtClean="0">
                <a:latin typeface="Franklin Gothic Book" pitchFamily="34" charset="0"/>
              </a:rPr>
              <a:t>p</a:t>
            </a:r>
            <a:r>
              <a:rPr lang="en-US" altLang="zh-CN" i="1" baseline="-25000" dirty="0" err="1" smtClean="0"/>
              <a:t>e</a:t>
            </a:r>
            <a:endParaRPr lang="en-US" altLang="zh-CN" i="1" baseline="-25000" dirty="0" smtClean="0"/>
          </a:p>
          <a:p>
            <a:pPr eaLnBrk="1" hangingPunct="1"/>
            <a:r>
              <a:rPr lang="en-US" altLang="zh-CN" dirty="0" smtClean="0"/>
              <a:t>Objective: Find a set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of items such that</a:t>
            </a:r>
          </a:p>
          <a:p>
            <a:pPr eaLnBrk="1" hangingPunct="1"/>
            <a:endParaRPr lang="en-US" altLang="zh-CN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dirty="0" smtClean="0"/>
              <a:t>	and the total profit </a:t>
            </a:r>
            <a:r>
              <a:rPr lang="en-US" altLang="zh-CN" dirty="0" smtClean="0">
                <a:latin typeface="Symbol" pitchFamily="18" charset="2"/>
                <a:sym typeface="Symbol" pitchFamily="18" charset="2"/>
              </a:rPr>
              <a:t>         </a:t>
            </a:r>
            <a:r>
              <a:rPr lang="en-US" altLang="zh-CN" dirty="0" smtClean="0"/>
              <a:t>      is maximized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CN" sz="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Our result: </a:t>
            </a:r>
            <a:r>
              <a:rPr lang="en-US" altLang="zh-CN" dirty="0" smtClean="0"/>
              <a:t>We can find a set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of items in poly time such that the total profit is at least (1-</a:t>
            </a:r>
            <a:r>
              <a:rPr lang="en-US" altLang="zh-CN" dirty="0" smtClean="0">
                <a:latin typeface="cmmi10" pitchFamily="34" charset="0"/>
              </a:rPr>
              <a:t>²</a:t>
            </a:r>
            <a:r>
              <a:rPr lang="en-US" altLang="zh-CN" dirty="0" smtClean="0"/>
              <a:t>) of the optimum and</a:t>
            </a:r>
            <a:endParaRPr lang="en-US" altLang="zh-CN" i="1" dirty="0" smtClean="0"/>
          </a:p>
          <a:p>
            <a:pPr lvl="1" eaLnBrk="1" hangingPunct="1">
              <a:buFont typeface="Wingdings 2" pitchFamily="18" charset="2"/>
              <a:buNone/>
            </a:pPr>
            <a:endParaRPr lang="zh-CN" altLang="en-US" i="1" dirty="0" smtClean="0"/>
          </a:p>
        </p:txBody>
      </p:sp>
      <p:pic>
        <p:nvPicPr>
          <p:cNvPr id="46084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857625"/>
            <a:ext cx="3248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857875"/>
            <a:ext cx="46434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816350"/>
            <a:ext cx="3679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805488"/>
            <a:ext cx="56165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933825"/>
            <a:ext cx="288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5884863"/>
            <a:ext cx="288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2520950"/>
            <a:ext cx="2592387" cy="371475"/>
          </a:xfrm>
          <a:prstGeom prst="rect">
            <a:avLst/>
          </a:prstGeom>
          <a:noFill/>
        </p:spPr>
      </p:pic>
      <p:pic>
        <p:nvPicPr>
          <p:cNvPr id="12" name="Picture 11" descr="Screen shot 2012-08-21 at 9.55.36 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0800" y="4419600"/>
            <a:ext cx="1168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3509"/>
      </p:ext>
    </p:extLst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Calibri" pitchFamily="34" charset="0"/>
              </a:rPr>
              <a:t>Extension: Multi-dimensional Weights</a:t>
            </a:r>
            <a:endParaRPr lang="zh-CN" altLang="en-US" sz="3600" smtClean="0">
              <a:latin typeface="Calibri" pitchFamily="34" charset="0"/>
            </a:endParaRPr>
          </a:p>
        </p:txBody>
      </p:sp>
      <p:pic>
        <p:nvPicPr>
          <p:cNvPr id="47106" name="Content Placeholder 3" descr="2dfunc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881188"/>
            <a:ext cx="2543175" cy="1905000"/>
          </a:xfrm>
        </p:spPr>
      </p:pic>
      <p:sp>
        <p:nvSpPr>
          <p:cNvPr id="47107" name="Content Placeholder 5"/>
          <p:cNvSpPr>
            <a:spLocks noGrp="1"/>
          </p:cNvSpPr>
          <p:nvPr>
            <p:ph sz="quarter" idx="2"/>
          </p:nvPr>
        </p:nvSpPr>
        <p:spPr>
          <a:xfrm>
            <a:off x="1071563" y="1428750"/>
            <a:ext cx="7358062" cy="4572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Calibri" pitchFamily="34" charset="0"/>
              </a:rPr>
              <a:t>Consider the 2-dimensional utility function</a:t>
            </a:r>
          </a:p>
          <a:p>
            <a:pPr eaLnBrk="1" hangingPunct="1"/>
            <a:endParaRPr lang="en-US" altLang="zh-CN" dirty="0" smtClean="0">
              <a:latin typeface="Calibri" pitchFamily="34" charset="0"/>
            </a:endParaRPr>
          </a:p>
          <a:p>
            <a:pPr eaLnBrk="1" hangingPunct="1"/>
            <a:endParaRPr lang="en-US" altLang="zh-CN" dirty="0" smtClean="0">
              <a:latin typeface="Calibri" pitchFamily="34" charset="0"/>
            </a:endParaRPr>
          </a:p>
          <a:p>
            <a:pPr eaLnBrk="1" hangingPunct="1"/>
            <a:endParaRPr lang="en-US" altLang="zh-CN" dirty="0" smtClean="0">
              <a:latin typeface="Calibri" pitchFamily="34" charset="0"/>
            </a:endParaRPr>
          </a:p>
          <a:p>
            <a:pPr eaLnBrk="1" hangingPunct="1"/>
            <a:endParaRPr lang="en-US" altLang="zh-CN" dirty="0" smtClean="0">
              <a:latin typeface="Calibri" pitchFamily="34" charset="0"/>
            </a:endParaRPr>
          </a:p>
          <a:p>
            <a:pPr eaLnBrk="1" hangingPunct="1"/>
            <a:r>
              <a:rPr lang="en-US" altLang="zh-CN" dirty="0" smtClean="0">
                <a:latin typeface="Calibri" pitchFamily="34" charset="0"/>
              </a:rPr>
              <a:t>Consider the </a:t>
            </a:r>
            <a:r>
              <a:rPr lang="en-US" altLang="zh-CN" dirty="0" smtClean="0">
                <a:solidFill>
                  <a:srgbClr val="00B050"/>
                </a:solidFill>
                <a:latin typeface="Calibri" pitchFamily="34" charset="0"/>
              </a:rPr>
              <a:t>rectangular partial sum </a:t>
            </a:r>
            <a:r>
              <a:rPr lang="en-US" altLang="zh-CN" dirty="0" smtClean="0">
                <a:latin typeface="Calibri" pitchFamily="34" charset="0"/>
              </a:rPr>
              <a:t>of the 2d Fourier series expansion </a:t>
            </a:r>
            <a:endParaRPr lang="zh-CN" altLang="en-US" dirty="0" smtClean="0">
              <a:latin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00760" y="3143248"/>
            <a:ext cx="2643206" cy="571504"/>
          </a:xfrm>
          <a:prstGeom prst="wedgeRoundRectCallout">
            <a:avLst>
              <a:gd name="adj1" fmla="val -81323"/>
              <a:gd name="adj2" fmla="val -517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A continuous version of the 2d threshold function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6" descr="Screen shot 2012-08-21 at 9.51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800600"/>
            <a:ext cx="5867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6880"/>
      </p:ext>
    </p:extLst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Franklin Gothic Book" pitchFamily="34" charset="0"/>
              </a:rPr>
              <a:t>Discussion</a:t>
            </a: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Perpetua" pitchFamily="18" charset="0"/>
              </a:rPr>
              <a:t>Other problems in P? min-cut, </a:t>
            </a:r>
            <a:r>
              <a:rPr lang="en-US" altLang="zh-CN" dirty="0" err="1" smtClean="0">
                <a:latin typeface="Perpetua" pitchFamily="18" charset="0"/>
              </a:rPr>
              <a:t>matroid</a:t>
            </a:r>
            <a:r>
              <a:rPr lang="en-US" altLang="zh-CN" dirty="0" smtClean="0">
                <a:latin typeface="Perpetua" pitchFamily="18" charset="0"/>
              </a:rPr>
              <a:t> base</a:t>
            </a:r>
          </a:p>
          <a:p>
            <a:pPr marL="742950" lvl="1" indent="-285750" eaLnBrk="1" hangingPunct="1"/>
            <a:r>
              <a:rPr lang="en-US" altLang="zh-CN" dirty="0" smtClean="0">
                <a:latin typeface="Perpetua" pitchFamily="18" charset="0"/>
              </a:rPr>
              <a:t>There is no pseudo-poly time algorithm for EXACT-min-cut</a:t>
            </a:r>
          </a:p>
          <a:p>
            <a:pPr marL="1143000" lvl="2" eaLnBrk="1" hangingPunct="1"/>
            <a:r>
              <a:rPr lang="en-US" altLang="zh-CN" dirty="0" smtClean="0">
                <a:latin typeface="Perpetua" pitchFamily="18" charset="0"/>
              </a:rPr>
              <a:t>Why? EXACT-min-cut is strongly NP-hard (harder than MAX-CUT)</a:t>
            </a:r>
          </a:p>
          <a:p>
            <a:pPr marL="742950" lvl="1" indent="-285750" eaLnBrk="1" hangingPunct="1"/>
            <a:r>
              <a:rPr lang="en-US" altLang="zh-CN" dirty="0" smtClean="0">
                <a:latin typeface="Perpetua" pitchFamily="18" charset="0"/>
              </a:rPr>
              <a:t>It is a long standing open problem whether there is a pseudo-poly-time </a:t>
            </a:r>
            <a:r>
              <a:rPr lang="en-US" altLang="zh-CN" dirty="0" err="1" smtClean="0">
                <a:latin typeface="Perpetua" pitchFamily="18" charset="0"/>
              </a:rPr>
              <a:t>algo</a:t>
            </a:r>
            <a:r>
              <a:rPr lang="en-US" altLang="zh-CN" dirty="0" smtClean="0">
                <a:latin typeface="Perpetua" pitchFamily="18" charset="0"/>
              </a:rPr>
              <a:t> for EXACT-</a:t>
            </a:r>
            <a:r>
              <a:rPr lang="en-US" altLang="zh-CN" dirty="0" err="1" smtClean="0">
                <a:latin typeface="Perpetua" pitchFamily="18" charset="0"/>
              </a:rPr>
              <a:t>matroid</a:t>
            </a:r>
            <a:r>
              <a:rPr lang="en-US" altLang="zh-CN" dirty="0" smtClean="0">
                <a:latin typeface="Perpetua" pitchFamily="18" charset="0"/>
              </a:rPr>
              <a:t> base</a:t>
            </a:r>
          </a:p>
          <a:p>
            <a:pPr eaLnBrk="1" hangingPunct="1"/>
            <a:r>
              <a:rPr lang="en-US" altLang="zh-CN" dirty="0" smtClean="0">
                <a:latin typeface="Perpetua" pitchFamily="18" charset="0"/>
              </a:rPr>
              <a:t>Can we get the same result for these problems?</a:t>
            </a:r>
          </a:p>
          <a:p>
            <a:pPr marL="742950" lvl="1" indent="-285750" eaLnBrk="1" hangingPunct="1"/>
            <a:r>
              <a:rPr lang="en-US" altLang="zh-CN" dirty="0" smtClean="0">
                <a:latin typeface="Perpetua" pitchFamily="18" charset="0"/>
              </a:rPr>
              <a:t>Not for min-cut </a:t>
            </a:r>
          </a:p>
          <a:p>
            <a:pPr marL="742950" lvl="1" indent="-285750" eaLnBrk="1" hangingPunct="1"/>
            <a:r>
              <a:rPr lang="en-US" altLang="zh-CN" dirty="0" smtClean="0">
                <a:latin typeface="Perpetua" pitchFamily="18" charset="0"/>
              </a:rPr>
              <a:t>Consider a deterministic instance where MAX-CUT=1</a:t>
            </a:r>
            <a:endParaRPr lang="en-US" dirty="0" smtClean="0">
              <a:latin typeface="Perpetua" pitchFamily="18" charset="0"/>
            </a:endParaRPr>
          </a:p>
        </p:txBody>
      </p: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2973388" y="4619625"/>
            <a:ext cx="2606675" cy="1905000"/>
            <a:chOff x="1873" y="2910"/>
            <a:chExt cx="1642" cy="1200"/>
          </a:xfrm>
        </p:grpSpPr>
        <p:sp>
          <p:nvSpPr>
            <p:cNvPr id="48132" name="TextBox 5"/>
            <p:cNvSpPr txBox="1">
              <a:spLocks noChangeArrowheads="1"/>
            </p:cNvSpPr>
            <p:nvPr/>
          </p:nvSpPr>
          <p:spPr bwMode="auto">
            <a:xfrm>
              <a:off x="1873" y="291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alibri" pitchFamily="34" charset="0"/>
                </a:rPr>
                <a:t>μ</a:t>
              </a:r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75" y="3877"/>
              <a:ext cx="144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134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171" y="3014"/>
              <a:ext cx="1" cy="96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48135" name="Freeform 9"/>
            <p:cNvSpPr>
              <a:spLocks/>
            </p:cNvSpPr>
            <p:nvPr/>
          </p:nvSpPr>
          <p:spPr bwMode="auto">
            <a:xfrm>
              <a:off x="3107" y="3179"/>
              <a:ext cx="166" cy="705"/>
            </a:xfrm>
            <a:custGeom>
              <a:avLst/>
              <a:gdLst>
                <a:gd name="T0" fmla="*/ 0 w 966"/>
                <a:gd name="T1" fmla="*/ 1066800 h 705"/>
                <a:gd name="T2" fmla="*/ 63493 w 966"/>
                <a:gd name="T3" fmla="*/ 503208 h 705"/>
                <a:gd name="T4" fmla="*/ 158732 w 966"/>
                <a:gd name="T5" fmla="*/ 120769 h 705"/>
                <a:gd name="T6" fmla="*/ 314290 w 966"/>
                <a:gd name="T7" fmla="*/ 0 h 705"/>
                <a:gd name="T8" fmla="*/ 314290 w 966"/>
                <a:gd name="T9" fmla="*/ 0 h 705"/>
                <a:gd name="T10" fmla="*/ 314290 w 966"/>
                <a:gd name="T11" fmla="*/ 0 h 7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6"/>
                <a:gd name="T19" fmla="*/ 0 h 705"/>
                <a:gd name="T20" fmla="*/ 966 w 966"/>
                <a:gd name="T21" fmla="*/ 705 h 7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6" h="705">
                  <a:moveTo>
                    <a:pt x="0" y="698"/>
                  </a:moveTo>
                  <a:cubicBezTo>
                    <a:pt x="42" y="570"/>
                    <a:pt x="84" y="442"/>
                    <a:pt x="143" y="342"/>
                  </a:cubicBezTo>
                  <a:cubicBezTo>
                    <a:pt x="203" y="242"/>
                    <a:pt x="283" y="142"/>
                    <a:pt x="358" y="100"/>
                  </a:cubicBezTo>
                  <a:cubicBezTo>
                    <a:pt x="433" y="58"/>
                    <a:pt x="503" y="0"/>
                    <a:pt x="595" y="89"/>
                  </a:cubicBezTo>
                  <a:lnTo>
                    <a:pt x="909" y="636"/>
                  </a:lnTo>
                  <a:lnTo>
                    <a:pt x="966" y="705"/>
                  </a:lnTo>
                </a:path>
              </a:pathLst>
            </a:custGeom>
            <a:noFill/>
            <a:ln w="9525" cap="flat" cmpd="sng" algn="ctr">
              <a:solidFill>
                <a:srgbClr val="801E1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8136" name="Straight Connector 11"/>
            <p:cNvCxnSpPr>
              <a:cxnSpLocks noChangeShapeType="1"/>
            </p:cNvCxnSpPr>
            <p:nvPr/>
          </p:nvCxnSpPr>
          <p:spPr bwMode="auto">
            <a:xfrm>
              <a:off x="2925" y="3877"/>
              <a:ext cx="0" cy="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137" name="Straight Connector 12"/>
            <p:cNvCxnSpPr>
              <a:cxnSpLocks noChangeShapeType="1"/>
            </p:cNvCxnSpPr>
            <p:nvPr/>
          </p:nvCxnSpPr>
          <p:spPr bwMode="auto">
            <a:xfrm>
              <a:off x="3179" y="3877"/>
              <a:ext cx="0" cy="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8138" name="Text Box 22"/>
            <p:cNvSpPr txBox="1">
              <a:spLocks noChangeArrowheads="1"/>
            </p:cNvSpPr>
            <p:nvPr/>
          </p:nvSpPr>
          <p:spPr bwMode="auto">
            <a:xfrm>
              <a:off x="3092" y="388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/>
                <a:t>1</a:t>
              </a:r>
              <a:endParaRPr lang="en-US" sz="1600"/>
            </a:p>
          </p:txBody>
        </p:sp>
        <p:sp>
          <p:nvSpPr>
            <p:cNvPr id="48139" name="Text Box 23"/>
            <p:cNvSpPr txBox="1">
              <a:spLocks noChangeArrowheads="1"/>
            </p:cNvSpPr>
            <p:nvPr/>
          </p:nvSpPr>
          <p:spPr bwMode="auto">
            <a:xfrm>
              <a:off x="2699" y="3918"/>
              <a:ext cx="4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/>
                <a:t>0.878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892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Franklin Gothic Book" pitchFamily="34" charset="0"/>
              </a:rPr>
              <a:t>Discussion</a:t>
            </a: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914400" y="1592263"/>
            <a:ext cx="8229600" cy="5221287"/>
          </a:xfrm>
        </p:spPr>
        <p:txBody>
          <a:bodyPr/>
          <a:lstStyle/>
          <a:p>
            <a:r>
              <a:rPr lang="en-US" altLang="zh-CN" sz="2400" dirty="0" smtClean="0"/>
              <a:t>(1) </a:t>
            </a:r>
            <a:r>
              <a:rPr lang="en-US" altLang="zh-CN" sz="2400" dirty="0" smtClean="0">
                <a:solidFill>
                  <a:schemeClr val="accent1"/>
                </a:solidFill>
              </a:rPr>
              <a:t>Monotone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/>
              <a:t>Lipschitz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nonincreasing</a:t>
            </a:r>
            <a:r>
              <a:rPr lang="en-US" altLang="zh-CN" sz="2400" dirty="0" smtClean="0"/>
              <a:t> utility function</a:t>
            </a:r>
          </a:p>
          <a:p>
            <a:pPr>
              <a:buNone/>
            </a:pPr>
            <a:r>
              <a:rPr lang="en-US" altLang="zh-CN" sz="2400" dirty="0" smtClean="0"/>
              <a:t>    (2) [LY’13] PTAS for the </a:t>
            </a:r>
            <a:r>
              <a:rPr lang="en-US" altLang="zh-CN" sz="2400" dirty="0" smtClean="0">
                <a:solidFill>
                  <a:srgbClr val="9933FF"/>
                </a:solidFill>
              </a:rPr>
              <a:t>deterministic multi-dimensional version</a:t>
            </a:r>
            <a:r>
              <a:rPr lang="en-US" altLang="zh-CN" sz="2400" dirty="0" smtClean="0"/>
              <a:t> </a:t>
            </a:r>
          </a:p>
          <a:p>
            <a:pPr>
              <a:buNone/>
            </a:pPr>
            <a:r>
              <a:rPr lang="en-US" altLang="zh-CN" sz="2400" dirty="0" smtClean="0"/>
              <a:t>    then we can obtain </a:t>
            </a:r>
            <a:r>
              <a:rPr lang="en-US" altLang="zh-CN" sz="2400" i="1" dirty="0" smtClean="0"/>
              <a:t>S</a:t>
            </a:r>
            <a:r>
              <a:rPr lang="en-US" altLang="zh-CN" sz="2400" dirty="0" smtClean="0"/>
              <a:t> such that </a:t>
            </a:r>
          </a:p>
          <a:p>
            <a:pPr algn="ctr">
              <a:buFont typeface="Wingdings 2" pitchFamily="18" charset="2"/>
              <a:buNone/>
            </a:pPr>
            <a:r>
              <a:rPr lang="en-US" altLang="zh-CN" sz="2400" i="1" dirty="0" err="1" smtClean="0">
                <a:solidFill>
                  <a:srgbClr val="FF0000"/>
                </a:solidFill>
              </a:rPr>
              <a:t>E[μ(w(S))]≥OPT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-</a:t>
            </a:r>
            <a:r>
              <a:rPr lang="el-GR" altLang="zh-CN" sz="2400" i="1" dirty="0" smtClean="0">
                <a:solidFill>
                  <a:srgbClr val="FF0000"/>
                </a:solidFill>
              </a:rPr>
              <a:t>ε</a:t>
            </a:r>
            <a:r>
              <a:rPr lang="en-US" altLang="zh-CN" sz="2400" dirty="0" smtClean="0"/>
              <a:t>, </a:t>
            </a:r>
          </a:p>
          <a:p>
            <a:pPr>
              <a:buFont typeface="Wingdings 2" pitchFamily="18" charset="2"/>
              <a:buNone/>
            </a:pPr>
            <a:r>
              <a:rPr lang="en-US" altLang="zh-CN" sz="2400" dirty="0" smtClean="0"/>
              <a:t>     for any fixed </a:t>
            </a:r>
            <a:r>
              <a:rPr lang="el-GR" altLang="zh-CN" sz="2400" i="1" dirty="0" smtClean="0"/>
              <a:t>ε</a:t>
            </a:r>
            <a:r>
              <a:rPr lang="en-US" altLang="zh-CN" sz="2400" dirty="0" smtClean="0"/>
              <a:t>&gt;</a:t>
            </a:r>
            <a:r>
              <a:rPr lang="en-US" altLang="zh-CN" sz="2400" i="1" dirty="0" smtClean="0"/>
              <a:t>0.</a:t>
            </a:r>
          </a:p>
          <a:p>
            <a:pPr>
              <a:buFont typeface="Wingdings 2" pitchFamily="18" charset="2"/>
              <a:buNone/>
            </a:pPr>
            <a:endParaRPr lang="en-US" altLang="zh-CN" sz="2400" i="1" dirty="0" smtClean="0"/>
          </a:p>
          <a:p>
            <a:pPr>
              <a:buFont typeface="Wingdings" charset="2"/>
              <a:buChar char="ü"/>
            </a:pPr>
            <a:r>
              <a:rPr lang="en-US" altLang="zh-CN" sz="2000" dirty="0" smtClean="0">
                <a:solidFill>
                  <a:srgbClr val="9933FF"/>
                </a:solidFill>
              </a:rPr>
              <a:t>Deterministic multi-dimensional version: 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9933FF"/>
                </a:solidFill>
              </a:rPr>
              <a:t>	     </a:t>
            </a:r>
            <a:r>
              <a:rPr lang="en-US" altLang="zh-CN" sz="2000" dirty="0" smtClean="0"/>
              <a:t>Each edge </a:t>
            </a:r>
            <a:r>
              <a:rPr lang="en-US" altLang="zh-CN" sz="2000" i="1" dirty="0" err="1" smtClean="0"/>
              <a:t>e</a:t>
            </a:r>
            <a:r>
              <a:rPr lang="en-US" altLang="zh-CN" sz="2000" dirty="0" smtClean="0"/>
              <a:t> has a weight (const dim) vector </a:t>
            </a:r>
            <a:r>
              <a:rPr lang="en-US" altLang="zh-CN" sz="2000" i="1" dirty="0" err="1" smtClean="0"/>
              <a:t>v</a:t>
            </a:r>
            <a:r>
              <a:rPr lang="en-US" altLang="zh-CN" sz="2000" i="1" baseline="-25000" dirty="0" err="1" smtClean="0"/>
              <a:t>e</a:t>
            </a:r>
            <a:r>
              <a:rPr lang="en-US" altLang="zh-CN" sz="2000" dirty="0" smtClean="0"/>
              <a:t>. </a:t>
            </a:r>
          </a:p>
          <a:p>
            <a:pPr>
              <a:buNone/>
            </a:pPr>
            <a:r>
              <a:rPr lang="en-US" altLang="zh-CN" sz="2000" dirty="0" smtClean="0"/>
              <a:t>	     Given a target vector </a:t>
            </a:r>
            <a:r>
              <a:rPr lang="en-US" altLang="zh-CN" sz="2000" i="1" dirty="0" smtClean="0"/>
              <a:t>V</a:t>
            </a:r>
            <a:r>
              <a:rPr lang="en-US" altLang="zh-CN" sz="2000" dirty="0" smtClean="0"/>
              <a:t>, find a feasible set </a:t>
            </a:r>
            <a:r>
              <a:rPr lang="en-US" altLang="zh-CN" sz="2000" i="1" dirty="0" smtClean="0"/>
              <a:t>S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s.t</a:t>
            </a:r>
            <a:r>
              <a:rPr lang="en-US" altLang="zh-CN" sz="2000" dirty="0" smtClean="0"/>
              <a:t>. </a:t>
            </a:r>
            <a:r>
              <a:rPr lang="en-US" altLang="zh-CN" sz="2000" i="1" dirty="0" err="1" smtClean="0"/>
              <a:t>v(S</a:t>
            </a:r>
            <a:r>
              <a:rPr lang="en-US" altLang="zh-CN" sz="2000" i="1" dirty="0" smtClean="0"/>
              <a:t>)&lt;=V</a:t>
            </a:r>
            <a:r>
              <a:rPr lang="en-US" altLang="zh-CN" sz="2000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altLang="zh-CN" sz="2000" dirty="0" smtClean="0"/>
              <a:t>A PTAS should </a:t>
            </a:r>
          </a:p>
          <a:p>
            <a:pPr lvl="1">
              <a:buNone/>
            </a:pPr>
            <a:r>
              <a:rPr lang="en-US" altLang="zh-CN" sz="2000" dirty="0" smtClean="0"/>
              <a:t>	either return a feasible set </a:t>
            </a:r>
            <a:r>
              <a:rPr lang="en-US" altLang="zh-CN" sz="2000" i="1" dirty="0" smtClean="0"/>
              <a:t>S</a:t>
            </a:r>
            <a:r>
              <a:rPr lang="en-US" altLang="zh-CN" sz="2000" dirty="0" smtClean="0"/>
              <a:t> such that </a:t>
            </a:r>
            <a:r>
              <a:rPr lang="en-US" altLang="zh-CN" sz="2000" i="1" dirty="0" err="1" smtClean="0"/>
              <a:t>v(S</a:t>
            </a:r>
            <a:r>
              <a:rPr lang="en-US" altLang="zh-CN" sz="2000" i="1" dirty="0" smtClean="0"/>
              <a:t>)&lt;=(1+</a:t>
            </a:r>
            <a:r>
              <a:rPr lang="el-GR" altLang="zh-CN" sz="2000" i="1" dirty="0" smtClean="0"/>
              <a:t>ε</a:t>
            </a:r>
            <a:r>
              <a:rPr lang="en-US" altLang="zh-CN" sz="2000" i="1" dirty="0" smtClean="0"/>
              <a:t>)V</a:t>
            </a:r>
            <a:r>
              <a:rPr lang="en-US" altLang="zh-CN" sz="2000" dirty="0" smtClean="0"/>
              <a:t> </a:t>
            </a:r>
          </a:p>
          <a:p>
            <a:pPr lvl="1">
              <a:buNone/>
            </a:pPr>
            <a:r>
              <a:rPr lang="en-US" altLang="zh-CN" sz="2000" dirty="0" smtClean="0"/>
              <a:t>	or claim that there is no feasible set </a:t>
            </a:r>
            <a:r>
              <a:rPr lang="en-US" altLang="zh-CN" sz="2000" i="1" dirty="0" smtClean="0"/>
              <a:t>S</a:t>
            </a:r>
            <a:r>
              <a:rPr lang="en-US" altLang="zh-CN" sz="2000" dirty="0" smtClean="0"/>
              <a:t> such that </a:t>
            </a:r>
            <a:r>
              <a:rPr lang="en-US" altLang="zh-CN" sz="2000" i="1" dirty="0" err="1" smtClean="0"/>
              <a:t>v(S</a:t>
            </a:r>
            <a:r>
              <a:rPr lang="en-US" altLang="zh-CN" sz="2000" i="1" dirty="0" smtClean="0"/>
              <a:t>)&lt;=V</a:t>
            </a:r>
          </a:p>
        </p:txBody>
      </p:sp>
    </p:spTree>
    <p:extLst>
      <p:ext uri="{BB962C8B-B14F-4D97-AF65-F5344CB8AC3E}">
        <p14:creationId xmlns:p14="http://schemas.microsoft.com/office/powerpoint/2010/main" val="17069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Franklin Gothic Book" pitchFamily="34" charset="0"/>
              </a:rPr>
              <a:t>Discussion</a:t>
            </a: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i="1" dirty="0" smtClean="0">
                <a:solidFill>
                  <a:srgbClr val="FF0066"/>
                </a:solidFill>
              </a:rPr>
              <a:t>KNOWN: </a:t>
            </a:r>
          </a:p>
          <a:p>
            <a:pPr>
              <a:buNone/>
            </a:pPr>
            <a:r>
              <a:rPr lang="en-US" altLang="zh-CN" sz="2400" b="1" i="1" dirty="0" smtClean="0">
                <a:solidFill>
                  <a:srgbClr val="FF0066"/>
                </a:solidFill>
              </a:rPr>
              <a:t>          Pseudo-poly  for EXACT-A  =&gt;   PTAS for </a:t>
            </a:r>
            <a:r>
              <a:rPr lang="en-US" altLang="zh-CN" sz="2400" b="1" i="1" dirty="0" err="1" smtClean="0">
                <a:solidFill>
                  <a:srgbClr val="FF0066"/>
                </a:solidFill>
              </a:rPr>
              <a:t>MulDim</a:t>
            </a:r>
            <a:r>
              <a:rPr lang="en-US" altLang="zh-CN" sz="2400" b="1" i="1" dirty="0" smtClean="0">
                <a:solidFill>
                  <a:srgbClr val="FF0066"/>
                </a:solidFill>
              </a:rPr>
              <a:t>-A</a:t>
            </a:r>
            <a:r>
              <a:rPr lang="en-US" altLang="zh-CN" sz="2400" b="1" i="1" dirty="0" smtClean="0"/>
              <a:t> 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     </a:t>
            </a:r>
            <a:r>
              <a:rPr lang="en-US" sz="1800" dirty="0" smtClean="0">
                <a:solidFill>
                  <a:schemeClr val="tx2"/>
                </a:solidFill>
              </a:rPr>
              <a:t>[Papadimitriou, </a:t>
            </a:r>
            <a:r>
              <a:rPr lang="en-US" sz="1800" dirty="0" err="1" smtClean="0">
                <a:solidFill>
                  <a:schemeClr val="tx2"/>
                </a:solidFill>
              </a:rPr>
              <a:t>Yannakakis</a:t>
            </a:r>
            <a:r>
              <a:rPr lang="en-US" sz="1800" dirty="0" smtClean="0">
                <a:solidFill>
                  <a:schemeClr val="tx2"/>
                </a:solidFill>
              </a:rPr>
              <a:t> FOCS’00]</a:t>
            </a:r>
          </a:p>
          <a:p>
            <a:r>
              <a:rPr lang="en-US" altLang="zh-CN" sz="2000" dirty="0" smtClean="0"/>
              <a:t>PTAS for </a:t>
            </a:r>
            <a:r>
              <a:rPr lang="en-US" altLang="zh-CN" sz="2000" dirty="0" err="1" smtClean="0"/>
              <a:t>MulDim-MinCut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chemeClr val="tx2"/>
                </a:solidFill>
              </a:rPr>
              <a:t>[</a:t>
            </a:r>
            <a:r>
              <a:rPr lang="en-US" sz="2000" dirty="0" err="1" smtClean="0">
                <a:solidFill>
                  <a:schemeClr val="tx2"/>
                </a:solidFill>
              </a:rPr>
              <a:t>Armon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Zwick</a:t>
            </a:r>
            <a:r>
              <a:rPr lang="en-US" altLang="zh-CN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Algorithmica</a:t>
            </a:r>
            <a:r>
              <a:rPr lang="en-US" altLang="zh-CN" sz="2000" dirty="0" smtClean="0">
                <a:solidFill>
                  <a:schemeClr val="tx2"/>
                </a:solidFill>
              </a:rPr>
              <a:t>06]</a:t>
            </a:r>
          </a:p>
          <a:p>
            <a:r>
              <a:rPr lang="en-US" altLang="zh-CN" sz="2000" dirty="0" smtClean="0"/>
              <a:t>PTAS for </a:t>
            </a:r>
            <a:r>
              <a:rPr lang="en-US" altLang="zh-CN" sz="2000" dirty="0" err="1" smtClean="0"/>
              <a:t>MulDim-Matroid</a:t>
            </a:r>
            <a:r>
              <a:rPr lang="en-US" altLang="zh-CN" sz="2000" dirty="0" smtClean="0"/>
              <a:t> Base </a:t>
            </a:r>
            <a:r>
              <a:rPr lang="en-US" altLang="zh-CN" sz="2000" dirty="0" smtClean="0">
                <a:solidFill>
                  <a:schemeClr val="tx2"/>
                </a:solidFill>
              </a:rPr>
              <a:t>[</a:t>
            </a:r>
            <a:r>
              <a:rPr lang="en-US" sz="2000" dirty="0" smtClean="0">
                <a:solidFill>
                  <a:schemeClr val="tx2"/>
                </a:solidFill>
              </a:rPr>
              <a:t>Ravi, </a:t>
            </a:r>
            <a:r>
              <a:rPr lang="en-US" sz="2000" dirty="0" err="1" smtClean="0">
                <a:solidFill>
                  <a:schemeClr val="tx2"/>
                </a:solidFill>
              </a:rPr>
              <a:t>Goemans</a:t>
            </a:r>
            <a:r>
              <a:rPr lang="en-US" altLang="zh-CN" sz="2000" dirty="0" smtClean="0">
                <a:solidFill>
                  <a:schemeClr val="tx2"/>
                </a:solidFill>
              </a:rPr>
              <a:t> SWAT96]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>
            <a:off x="2051050" y="3394075"/>
            <a:ext cx="5329238" cy="3311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2484438" y="4149725"/>
            <a:ext cx="2520950" cy="18002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627313" y="4430713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/>
              <a:t>Pseudo-poly for EXACT</a:t>
            </a:r>
            <a:endParaRPr lang="en-US" b="1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4787900" y="3716338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/>
              <a:t>PTAS for MulDim</a:t>
            </a:r>
            <a:endParaRPr lang="en-US" b="1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2843213" y="5084763"/>
            <a:ext cx="2160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/>
              <a:t>Shortest path, Matching, MST, Knapsack</a:t>
            </a:r>
            <a:endParaRPr lang="en-US" sz="1400"/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013450" y="4724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Min-cut</a:t>
            </a:r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5003800" y="54451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Matroid base?</a:t>
            </a:r>
            <a:endParaRPr lang="en-US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 flipH="1" flipV="1">
            <a:off x="4716463" y="5516563"/>
            <a:ext cx="3603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Open Problems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50" y="1428750"/>
            <a:ext cx="800100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mtClean="0"/>
              <a:t>OPEN: Can we extend the technique to the </a:t>
            </a:r>
            <a:r>
              <a:rPr lang="en-US" altLang="zh-CN" smtClean="0">
                <a:solidFill>
                  <a:srgbClr val="FF0000"/>
                </a:solidFill>
              </a:rPr>
              <a:t>adaptive problem</a:t>
            </a:r>
            <a:r>
              <a:rPr lang="en-US" altLang="zh-CN" smtClean="0"/>
              <a:t> (considered in </a:t>
            </a:r>
            <a:r>
              <a:rPr lang="en-US" altLang="zh-CN" sz="2000" smtClean="0">
                <a:solidFill>
                  <a:srgbClr val="595959"/>
                </a:solidFill>
              </a:rPr>
              <a:t>[Dean,Geomans,Vondrak, FOCS’04 ] [Bhalgat, Goel, Khanna. SODA’11]</a:t>
            </a:r>
            <a:r>
              <a:rPr lang="en-US" altLang="zh-CN" smtClean="0"/>
              <a:t>)? </a:t>
            </a:r>
          </a:p>
          <a:p>
            <a:pPr eaLnBrk="1" hangingPunct="1"/>
            <a:r>
              <a:rPr lang="en-US" altLang="zh-CN" smtClean="0"/>
              <a:t>OPEN: Can we get a PTAS? (with a multiplicative error)</a:t>
            </a:r>
          </a:p>
          <a:p>
            <a:pPr lvl="1" eaLnBrk="1" hangingPunct="1"/>
            <a:r>
              <a:rPr lang="en-US" altLang="zh-CN" smtClean="0">
                <a:solidFill>
                  <a:srgbClr val="0070C0"/>
                </a:solidFill>
              </a:rPr>
              <a:t>Even for optimizing the overflow probability</a:t>
            </a:r>
          </a:p>
          <a:p>
            <a:pPr eaLnBrk="1" hangingPunct="1"/>
            <a:r>
              <a:rPr lang="en-US" altLang="zh-CN" smtClean="0"/>
              <a:t>Consider maximization problems and increasing utility functions</a:t>
            </a:r>
          </a:p>
          <a:p>
            <a:pPr eaLnBrk="1" hangingPunct="1"/>
            <a:r>
              <a:rPr lang="en-US" altLang="zh-CN" smtClean="0"/>
              <a:t>Optimizing                                  or</a:t>
            </a:r>
          </a:p>
          <a:p>
            <a:pPr lvl="1" eaLnBrk="1" hangingPunct="1"/>
            <a:r>
              <a:rPr lang="en-US" altLang="zh-CN" smtClean="0"/>
              <a:t>For                           and                           , </a:t>
            </a:r>
            <a:r>
              <a:rPr lang="en-US" altLang="zh-CN" sz="1800" smtClean="0"/>
              <a:t>see </a:t>
            </a:r>
            <a:r>
              <a:rPr lang="en-US" altLang="zh-CN" sz="1800" smtClean="0">
                <a:solidFill>
                  <a:schemeClr val="tx2"/>
                </a:solidFill>
              </a:rPr>
              <a:t>[Kleinberg, Rabani, Tardos. STOC’97], [Goel, Guha, Munagala PODS’06]</a:t>
            </a:r>
            <a:r>
              <a:rPr lang="en-US" altLang="zh-CN" sz="1800" smtClean="0"/>
              <a:t> </a:t>
            </a:r>
            <a:endParaRPr lang="zh-CN" altLang="en-US" smtClean="0"/>
          </a:p>
        </p:txBody>
      </p:sp>
      <p:pic>
        <p:nvPicPr>
          <p:cNvPr id="47107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86063" y="4545013"/>
            <a:ext cx="2286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540250"/>
            <a:ext cx="22320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82788" y="4941888"/>
            <a:ext cx="1725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284663" y="4956175"/>
            <a:ext cx="17145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2-08-21 at 9.52.36 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521542"/>
            <a:ext cx="8610600" cy="58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5518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Classical Examples: E[MST]</a:t>
            </a:r>
            <a:endParaRPr lang="en-US" altLang="zh-CN" sz="2800" baseline="300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/>
              <a:t>Expected Utility Maximization: The Fourier Decomposition Technique</a:t>
            </a:r>
          </a:p>
          <a:p>
            <a:r>
              <a:rPr lang="en-US" altLang="zh-CN" sz="2800" dirty="0"/>
              <a:t>Stochastic 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1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99592" y="1593304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Stochastic Models</a:t>
            </a:r>
          </a:p>
          <a:p>
            <a:r>
              <a:rPr lang="en-US" altLang="zh-CN" sz="2800" dirty="0" smtClean="0"/>
              <a:t>Classical Examples: E[MST]</a:t>
            </a:r>
            <a:endParaRPr lang="en-US" altLang="zh-CN" sz="2800" baseline="30000" dirty="0" smtClean="0"/>
          </a:p>
          <a:p>
            <a:r>
              <a:rPr lang="en-US" altLang="zh-CN" sz="2800" dirty="0" smtClean="0"/>
              <a:t>Estimating </a:t>
            </a:r>
            <a:r>
              <a:rPr lang="en-US" altLang="zh-CN" sz="2800" dirty="0"/>
              <a:t>E[MST</a:t>
            </a:r>
            <a:r>
              <a:rPr lang="en-US" altLang="zh-CN" sz="2800" dirty="0" smtClean="0"/>
              <a:t>] and other statistics</a:t>
            </a:r>
          </a:p>
          <a:p>
            <a:r>
              <a:rPr lang="en-US" altLang="zh-CN" sz="2800" dirty="0" smtClean="0"/>
              <a:t>Stochastic Combinatorial Optimization: The </a:t>
            </a:r>
            <a:r>
              <a:rPr lang="en-US" altLang="zh-CN" sz="2800" dirty="0"/>
              <a:t>Poisson Approximation </a:t>
            </a:r>
            <a:r>
              <a:rPr lang="en-US" altLang="zh-CN" sz="2800" dirty="0" smtClean="0"/>
              <a:t>Technique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Expected Utility Maximization: The Fourier Decomposition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Technique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Stochastic </a:t>
            </a:r>
            <a:r>
              <a:rPr lang="en-US" altLang="zh-CN" sz="2800" dirty="0">
                <a:solidFill>
                  <a:srgbClr val="FF0000"/>
                </a:solidFill>
              </a:rPr>
              <a:t>Matching: The Linear Programming Technique</a:t>
            </a:r>
          </a:p>
          <a:p>
            <a:r>
              <a:rPr lang="en-US" altLang="zh-CN" sz="2800" dirty="0" smtClean="0"/>
              <a:t>Conclusion</a:t>
            </a:r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3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Stochastic Matching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[Chen,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Immorlica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Karlin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Mahdian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Rudra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’09]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Given:</a:t>
            </a:r>
          </a:p>
          <a:p>
            <a:pPr lvl="1"/>
            <a:r>
              <a:rPr lang="en-US" sz="2400" dirty="0" smtClean="0"/>
              <a:t>A probabilistic graph </a:t>
            </a:r>
            <a:r>
              <a:rPr lang="en-US" sz="2400" i="1" dirty="0" smtClean="0"/>
              <a:t>G(V,E). </a:t>
            </a:r>
          </a:p>
          <a:p>
            <a:pPr lvl="1"/>
            <a:r>
              <a:rPr lang="en-US" sz="2400" dirty="0" smtClean="0"/>
              <a:t>Existential prob.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e</a:t>
            </a:r>
            <a:r>
              <a:rPr lang="en-US" sz="2400" dirty="0" smtClean="0"/>
              <a:t>  for each edge e</a:t>
            </a:r>
            <a:r>
              <a:rPr lang="en-US" sz="2400" i="1" dirty="0" smtClean="0"/>
              <a:t>.</a:t>
            </a:r>
          </a:p>
          <a:p>
            <a:pPr lvl="1"/>
            <a:r>
              <a:rPr lang="en-US" sz="2400" dirty="0" smtClean="0"/>
              <a:t>Patience level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v</a:t>
            </a:r>
            <a:r>
              <a:rPr lang="en-US" sz="2400" dirty="0" smtClean="0"/>
              <a:t> for each vertex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.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Probing</a:t>
            </a:r>
            <a:r>
              <a:rPr lang="en-US" sz="2800" dirty="0" smtClean="0"/>
              <a:t> </a:t>
            </a:r>
            <a:r>
              <a:rPr lang="en-US" sz="2800" i="1" dirty="0" smtClean="0"/>
              <a:t>e=(</a:t>
            </a:r>
            <a:r>
              <a:rPr lang="en-US" sz="2800" i="1" dirty="0" err="1" smtClean="0"/>
              <a:t>u,v</a:t>
            </a:r>
            <a:r>
              <a:rPr lang="en-US" sz="2800" i="1" dirty="0" smtClean="0"/>
              <a:t>)</a:t>
            </a:r>
            <a:r>
              <a:rPr lang="en-US" sz="2800" dirty="0" smtClean="0"/>
              <a:t>: </a:t>
            </a:r>
            <a:r>
              <a:rPr lang="en-US" dirty="0" smtClean="0"/>
              <a:t>The only way to know the existence of </a:t>
            </a:r>
            <a:r>
              <a:rPr lang="en-US" i="1" dirty="0" smtClean="0"/>
              <a:t>e</a:t>
            </a:r>
            <a:r>
              <a:rPr lang="en-US" dirty="0" smtClean="0"/>
              <a:t>. </a:t>
            </a:r>
            <a:endParaRPr lang="en-US" sz="2800" dirty="0" smtClean="0"/>
          </a:p>
          <a:p>
            <a:pPr lvl="1"/>
            <a:r>
              <a:rPr lang="en-US" sz="2400" dirty="0" smtClean="0"/>
              <a:t>We can probe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u,v</a:t>
            </a:r>
            <a:r>
              <a:rPr lang="en-US" sz="2400" i="1" dirty="0" smtClean="0"/>
              <a:t>) </a:t>
            </a:r>
            <a:r>
              <a:rPr lang="en-US" sz="2400" dirty="0" smtClean="0"/>
              <a:t>only 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u</a:t>
            </a:r>
            <a:r>
              <a:rPr lang="en-US" sz="2400" i="1" dirty="0" smtClean="0"/>
              <a:t>&gt;0,</a:t>
            </a:r>
            <a:r>
              <a:rPr lang="en-US" sz="2400" i="1" baseline="-25000" dirty="0" smtClean="0"/>
              <a:t>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v</a:t>
            </a:r>
            <a:r>
              <a:rPr lang="en-US" sz="2400" i="1" dirty="0" smtClean="0"/>
              <a:t>&gt;0</a:t>
            </a:r>
            <a:r>
              <a:rPr lang="en-US" sz="2400" i="1" baseline="-25000" dirty="0" smtClean="0"/>
              <a:t> .</a:t>
            </a:r>
            <a:endParaRPr lang="en-US" sz="2400" dirty="0" smtClean="0"/>
          </a:p>
          <a:p>
            <a:pPr lvl="1"/>
            <a:r>
              <a:rPr lang="en-US" sz="2400" dirty="0" smtClean="0"/>
              <a:t>If  </a:t>
            </a:r>
            <a:r>
              <a:rPr lang="en-US" sz="2400" i="1" dirty="0" smtClean="0"/>
              <a:t>e</a:t>
            </a:r>
            <a:r>
              <a:rPr lang="en-US" sz="2400" dirty="0" smtClean="0"/>
              <a:t> indeed exists, we should add it to our matching.</a:t>
            </a:r>
          </a:p>
          <a:p>
            <a:pPr lvl="1"/>
            <a:r>
              <a:rPr lang="en-US" sz="2400" dirty="0" smtClean="0"/>
              <a:t>If not,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u</a:t>
            </a:r>
            <a:r>
              <a:rPr lang="en-US" sz="2400" i="1" dirty="0" smtClean="0"/>
              <a:t> =t</a:t>
            </a:r>
            <a:r>
              <a:rPr lang="en-US" sz="2400" i="1" baseline="-25000" dirty="0" smtClean="0"/>
              <a:t>u</a:t>
            </a:r>
            <a:r>
              <a:rPr lang="en-US" sz="2400" i="1" dirty="0" smtClean="0"/>
              <a:t>-1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,</a:t>
            </a:r>
            <a:r>
              <a:rPr lang="en-US" sz="2400" i="1" baseline="-25000" dirty="0" smtClean="0"/>
              <a:t>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v</a:t>
            </a:r>
            <a:r>
              <a:rPr lang="en-US" sz="2400" i="1" dirty="0" smtClean="0"/>
              <a:t> =t</a:t>
            </a:r>
            <a:r>
              <a:rPr lang="en-US" sz="2400" i="1" baseline="-25000" dirty="0" smtClean="0"/>
              <a:t>v</a:t>
            </a:r>
            <a:r>
              <a:rPr lang="en-US" sz="2400" i="1" dirty="0" smtClean="0"/>
              <a:t>-1.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5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Output: </a:t>
            </a:r>
            <a:r>
              <a:rPr lang="en-US" sz="2800" dirty="0" smtClean="0"/>
              <a:t>A strategy to probe the edges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Edge-probing: </a:t>
            </a:r>
            <a:r>
              <a:rPr lang="en-US" sz="2400" dirty="0" smtClean="0"/>
              <a:t>an (</a:t>
            </a:r>
            <a:r>
              <a:rPr lang="en-US" sz="2400" dirty="0" smtClean="0">
                <a:solidFill>
                  <a:srgbClr val="FF0000"/>
                </a:solidFill>
              </a:rPr>
              <a:t>adaptive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non-adaptive</a:t>
            </a:r>
            <a:r>
              <a:rPr lang="en-US" sz="2400" dirty="0" smtClean="0"/>
              <a:t>) ordering of edges. 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Matching-probing: </a:t>
            </a:r>
            <a:r>
              <a:rPr lang="en-US" sz="2400" i="1" dirty="0" smtClean="0"/>
              <a:t>k</a:t>
            </a:r>
            <a:r>
              <a:rPr lang="en-US" sz="2400" dirty="0" smtClean="0"/>
              <a:t> rounds; In each round, probe a set of disjoint edges</a:t>
            </a:r>
          </a:p>
          <a:p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Objectives:</a:t>
            </a:r>
          </a:p>
          <a:p>
            <a:pPr lvl="1"/>
            <a:r>
              <a:rPr lang="en-US" sz="2400" dirty="0" err="1" smtClean="0"/>
              <a:t>Unweighted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6600"/>
                </a:solidFill>
              </a:rPr>
              <a:t>Max.  </a:t>
            </a:r>
            <a:r>
              <a:rPr lang="en-US" sz="2400" i="1" dirty="0" smtClean="0">
                <a:solidFill>
                  <a:srgbClr val="006600"/>
                </a:solidFill>
              </a:rPr>
              <a:t>E[ cardinality of the matching]</a:t>
            </a:r>
            <a:r>
              <a:rPr lang="en-US" sz="2400" dirty="0" smtClean="0">
                <a:solidFill>
                  <a:srgbClr val="006600"/>
                </a:solidFill>
              </a:rPr>
              <a:t>.</a:t>
            </a:r>
          </a:p>
          <a:p>
            <a:pPr lvl="1"/>
            <a:r>
              <a:rPr lang="en-US" sz="2400" dirty="0" smtClean="0"/>
              <a:t>Weighted: </a:t>
            </a:r>
            <a:r>
              <a:rPr lang="en-US" sz="2400" dirty="0" smtClean="0">
                <a:solidFill>
                  <a:srgbClr val="006600"/>
                </a:solidFill>
              </a:rPr>
              <a:t>Max. </a:t>
            </a:r>
            <a:r>
              <a:rPr lang="en-US" sz="2400" i="1" dirty="0" smtClean="0">
                <a:solidFill>
                  <a:srgbClr val="006600"/>
                </a:solidFill>
              </a:rPr>
              <a:t>E[ weight of the matching]</a:t>
            </a:r>
            <a:r>
              <a:rPr lang="en-US" sz="2400" dirty="0" smtClean="0">
                <a:solidFill>
                  <a:srgbClr val="006600"/>
                </a:solidFill>
              </a:rPr>
              <a:t>.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Online dating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Existential prob. 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estimation of the success prob. based on users’ profiles.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Harmony_comunicac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4950436" cy="312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5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Online dating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Existential prob. 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estimation of the success prob. based on users’ profiles.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Probing edge </a:t>
            </a:r>
            <a:r>
              <a:rPr lang="en-US" i="1" dirty="0" smtClean="0">
                <a:solidFill>
                  <a:srgbClr val="0070C0"/>
                </a:solidFill>
              </a:rPr>
              <a:t>e=(</a:t>
            </a:r>
            <a:r>
              <a:rPr lang="en-US" i="1" dirty="0" err="1" smtClean="0">
                <a:solidFill>
                  <a:srgbClr val="0070C0"/>
                </a:solidFill>
              </a:rPr>
              <a:t>u,v</a:t>
            </a:r>
            <a:r>
              <a:rPr lang="en-US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 </a:t>
            </a:r>
            <a:r>
              <a:rPr lang="en-US" dirty="0" smtClean="0"/>
              <a:t>are sent to a date. </a:t>
            </a:r>
            <a:r>
              <a:rPr lang="en-US" i="1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77768"/>
            <a:ext cx="3206553" cy="2999232"/>
          </a:xfrm>
          <a:prstGeom prst="rect">
            <a:avLst/>
          </a:prstGeom>
        </p:spPr>
      </p:pic>
      <p:pic>
        <p:nvPicPr>
          <p:cNvPr id="6" name="Picture 5" descr="61blind_date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3048000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Online dating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Existential prob. 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estimation of the success prob. based on users’ profiles.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Probing edge </a:t>
            </a:r>
            <a:r>
              <a:rPr lang="en-US" i="1" dirty="0" smtClean="0">
                <a:solidFill>
                  <a:srgbClr val="0070C0"/>
                </a:solidFill>
              </a:rPr>
              <a:t>e=(</a:t>
            </a:r>
            <a:r>
              <a:rPr lang="en-US" i="1" dirty="0" err="1" smtClean="0">
                <a:solidFill>
                  <a:srgbClr val="0070C0"/>
                </a:solidFill>
              </a:rPr>
              <a:t>u,v</a:t>
            </a:r>
            <a:r>
              <a:rPr lang="en-US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 </a:t>
            </a:r>
            <a:r>
              <a:rPr lang="en-US" dirty="0" smtClean="0"/>
              <a:t>are sent to a date. 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Patience level:</a:t>
            </a:r>
            <a:r>
              <a:rPr lang="en-US" dirty="0" smtClean="0"/>
              <a:t> obvious.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61blind_date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9" y="3962400"/>
            <a:ext cx="1400192" cy="1447799"/>
          </a:xfrm>
          <a:prstGeom prst="rect">
            <a:avLst/>
          </a:prstGeom>
        </p:spPr>
      </p:pic>
      <p:pic>
        <p:nvPicPr>
          <p:cNvPr id="10" name="Picture 9" descr="61blind_date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5" y="4340353"/>
            <a:ext cx="1400192" cy="1447799"/>
          </a:xfrm>
          <a:prstGeom prst="rect">
            <a:avLst/>
          </a:prstGeom>
        </p:spPr>
      </p:pic>
      <p:pic>
        <p:nvPicPr>
          <p:cNvPr id="11" name="Picture 10" descr="61blind_date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62" y="4648200"/>
            <a:ext cx="1400192" cy="1447799"/>
          </a:xfrm>
          <a:prstGeom prst="rect">
            <a:avLst/>
          </a:prstGeom>
        </p:spPr>
      </p:pic>
      <p:pic>
        <p:nvPicPr>
          <p:cNvPr id="12" name="Picture 11" descr="61blind_date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358" y="3962400"/>
            <a:ext cx="1400192" cy="1447799"/>
          </a:xfrm>
          <a:prstGeom prst="rect">
            <a:avLst/>
          </a:prstGeom>
        </p:spPr>
      </p:pic>
      <p:pic>
        <p:nvPicPr>
          <p:cNvPr id="13" name="Picture 12" descr="hat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054602"/>
            <a:ext cx="2438400" cy="173355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876800" y="4648200"/>
            <a:ext cx="609600" cy="76199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Kidney exchange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Existential prob. 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estimation of the success prob. based on blood type etc.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Probing edge </a:t>
            </a:r>
            <a:r>
              <a:rPr lang="en-US" i="1" dirty="0" smtClean="0">
                <a:solidFill>
                  <a:srgbClr val="0070C0"/>
                </a:solidFill>
              </a:rPr>
              <a:t>e=(</a:t>
            </a:r>
            <a:r>
              <a:rPr lang="en-US" i="1" dirty="0" err="1" smtClean="0">
                <a:solidFill>
                  <a:srgbClr val="0070C0"/>
                </a:solidFill>
              </a:rPr>
              <a:t>u,v</a:t>
            </a:r>
            <a:r>
              <a:rPr lang="en-US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: the </a:t>
            </a:r>
            <a:r>
              <a:rPr lang="en-US" altLang="zh-CN" dirty="0" err="1" smtClean="0"/>
              <a:t>crossmatch</a:t>
            </a:r>
            <a:r>
              <a:rPr lang="en-US" altLang="zh-CN" dirty="0" smtClean="0"/>
              <a:t> test (which is more expensive and time-consuming)</a:t>
            </a:r>
            <a:r>
              <a:rPr lang="en-US" dirty="0" smtClean="0"/>
              <a:t>. </a:t>
            </a:r>
            <a:r>
              <a:rPr lang="en-US" i="1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aired_ex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004152"/>
            <a:ext cx="4038600" cy="24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4873752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Previous results for 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</a:rPr>
              <a:t>unweighted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 version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[Chen et al. ’09]: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Edge-probing: Greedy is a 4-approx. </a:t>
            </a:r>
          </a:p>
          <a:p>
            <a:pPr lvl="1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Matching-probing: O(log n)-approx.</a:t>
            </a:r>
          </a:p>
          <a:p>
            <a:r>
              <a:rPr lang="en-US" dirty="0" smtClean="0"/>
              <a:t>A simple </a:t>
            </a:r>
            <a:r>
              <a:rPr lang="en-US" dirty="0" smtClean="0">
                <a:solidFill>
                  <a:srgbClr val="FF0000"/>
                </a:solidFill>
              </a:rPr>
              <a:t>8-approx.</a:t>
            </a:r>
            <a:r>
              <a:rPr lang="en-US" dirty="0" smtClean="0"/>
              <a:t> for weighted stochastic matching.</a:t>
            </a:r>
          </a:p>
          <a:p>
            <a:pPr lvl="1"/>
            <a:r>
              <a:rPr lang="en-US" sz="2000" dirty="0" smtClean="0"/>
              <a:t>For edge-probing model.</a:t>
            </a:r>
          </a:p>
          <a:p>
            <a:pPr lvl="1"/>
            <a:r>
              <a:rPr lang="en-US" sz="2000" dirty="0" smtClean="0"/>
              <a:t>Can be generalized to set packing.</a:t>
            </a:r>
          </a:p>
          <a:p>
            <a:r>
              <a:rPr lang="en-US" dirty="0" smtClean="0"/>
              <a:t>An improved </a:t>
            </a:r>
            <a:r>
              <a:rPr lang="en-US" dirty="0" smtClean="0">
                <a:solidFill>
                  <a:srgbClr val="FF0000"/>
                </a:solidFill>
              </a:rPr>
              <a:t>3-approx.</a:t>
            </a:r>
            <a:r>
              <a:rPr lang="en-US" dirty="0" smtClean="0"/>
              <a:t> for bipartite graphs and </a:t>
            </a:r>
            <a:r>
              <a:rPr lang="en-US" dirty="0" smtClean="0">
                <a:solidFill>
                  <a:srgbClr val="FF0000"/>
                </a:solidFill>
              </a:rPr>
              <a:t>4-approx.</a:t>
            </a:r>
            <a:r>
              <a:rPr lang="en-US" dirty="0" smtClean="0"/>
              <a:t> for general graphs based 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dependent rounding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[Gandhi et al. ’06]</a:t>
            </a:r>
            <a:r>
              <a:rPr lang="en-US" sz="2000" i="1" dirty="0" smtClean="0"/>
              <a:t>.</a:t>
            </a:r>
            <a:endParaRPr lang="en-US" dirty="0" smtClean="0"/>
          </a:p>
          <a:p>
            <a:pPr lvl="1"/>
            <a:r>
              <a:rPr lang="en-US" sz="2000" dirty="0" smtClean="0"/>
              <a:t>For both edge-probing and matching-probing models.</a:t>
            </a:r>
          </a:p>
          <a:p>
            <a:pPr lvl="1"/>
            <a:r>
              <a:rPr lang="en-US" sz="2000" dirty="0" smtClean="0"/>
              <a:t>This implies the gap between the best matching-probing strategy and the best edge-probing strategy is a small const.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4873752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Previous results for 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</a:rPr>
              <a:t>unweighted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 version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[Chen et al. ’09]: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Edge-probing: Greedy is a 4-approx. </a:t>
            </a:r>
          </a:p>
          <a:p>
            <a:pPr lvl="1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Matching-probing: O(log n)-approx.</a:t>
            </a:r>
          </a:p>
          <a:p>
            <a:r>
              <a:rPr lang="en-US" dirty="0" smtClean="0"/>
              <a:t>A simple </a:t>
            </a:r>
            <a:r>
              <a:rPr lang="en-US" dirty="0" smtClean="0">
                <a:solidFill>
                  <a:srgbClr val="FF0000"/>
                </a:solidFill>
              </a:rPr>
              <a:t>8-approx.</a:t>
            </a:r>
            <a:r>
              <a:rPr lang="en-US" dirty="0" smtClean="0"/>
              <a:t> for weighted stochastic matching.</a:t>
            </a:r>
          </a:p>
          <a:p>
            <a:pPr lvl="1"/>
            <a:r>
              <a:rPr lang="en-US" sz="2000" dirty="0" smtClean="0"/>
              <a:t>For edge-probing model.</a:t>
            </a:r>
          </a:p>
          <a:p>
            <a:pPr lvl="1"/>
            <a:r>
              <a:rPr lang="en-US" sz="2000" dirty="0" smtClean="0"/>
              <a:t>Can be generalized to set/</a:t>
            </a:r>
            <a:r>
              <a:rPr lang="en-US" sz="2000" dirty="0" err="1" smtClean="0"/>
              <a:t>hypergraph</a:t>
            </a:r>
            <a:r>
              <a:rPr lang="en-US" sz="2000" dirty="0" smtClean="0"/>
              <a:t> packing.</a:t>
            </a:r>
          </a:p>
          <a:p>
            <a:r>
              <a:rPr lang="en-US" dirty="0" smtClean="0"/>
              <a:t>An improved </a:t>
            </a:r>
            <a:r>
              <a:rPr lang="en-US" dirty="0" smtClean="0">
                <a:solidFill>
                  <a:srgbClr val="FF0000"/>
                </a:solidFill>
              </a:rPr>
              <a:t>3-approx.</a:t>
            </a:r>
            <a:r>
              <a:rPr lang="en-US" dirty="0" smtClean="0"/>
              <a:t> for bipartite graphs and </a:t>
            </a:r>
            <a:r>
              <a:rPr lang="en-US" dirty="0" smtClean="0">
                <a:solidFill>
                  <a:srgbClr val="FF0000"/>
                </a:solidFill>
              </a:rPr>
              <a:t>4-approx.</a:t>
            </a:r>
            <a:r>
              <a:rPr lang="en-US" dirty="0" smtClean="0"/>
              <a:t> for general graphs based 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dependent rounding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[Gandhi et al. ’06]</a:t>
            </a:r>
            <a:r>
              <a:rPr lang="en-US" sz="2000" i="1" dirty="0" smtClean="0"/>
              <a:t>.</a:t>
            </a:r>
            <a:endParaRPr lang="en-US" dirty="0" smtClean="0"/>
          </a:p>
          <a:p>
            <a:pPr lvl="1"/>
            <a:r>
              <a:rPr lang="en-US" sz="2000" dirty="0" smtClean="0"/>
              <a:t>For both edge-probing and matching-probing models.</a:t>
            </a:r>
          </a:p>
          <a:p>
            <a:pPr lvl="1"/>
            <a:r>
              <a:rPr lang="en-US" sz="2000" dirty="0" smtClean="0"/>
              <a:t>This implies the gap between the best matching-probing strategy and the best edge-probing strategy is a small const.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4873752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Previous results for 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</a:rPr>
              <a:t>unweighted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 version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[Chen et al. ’09]: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Edge-probing: Greedy is a 4-approx. </a:t>
            </a:r>
          </a:p>
          <a:p>
            <a:pPr lvl="1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Matching-probing: O(log n)-approx.</a:t>
            </a:r>
          </a:p>
          <a:p>
            <a:r>
              <a:rPr lang="en-US" dirty="0" smtClean="0"/>
              <a:t>A simple </a:t>
            </a:r>
            <a:r>
              <a:rPr lang="en-US" dirty="0" smtClean="0">
                <a:solidFill>
                  <a:srgbClr val="FF0000"/>
                </a:solidFill>
              </a:rPr>
              <a:t>8-approx.</a:t>
            </a:r>
            <a:r>
              <a:rPr lang="en-US" dirty="0" smtClean="0"/>
              <a:t> for weighted stochastic matching.</a:t>
            </a:r>
          </a:p>
          <a:p>
            <a:pPr lvl="1"/>
            <a:r>
              <a:rPr lang="en-US" sz="2000" dirty="0" smtClean="0"/>
              <a:t>For edge-probing model.</a:t>
            </a:r>
          </a:p>
          <a:p>
            <a:pPr lvl="1"/>
            <a:r>
              <a:rPr lang="en-US" sz="2000" dirty="0" smtClean="0"/>
              <a:t>Can be generalized to set/</a:t>
            </a:r>
            <a:r>
              <a:rPr lang="en-US" sz="2000" dirty="0" err="1" smtClean="0"/>
              <a:t>hypergraph</a:t>
            </a:r>
            <a:r>
              <a:rPr lang="en-US" sz="2000" dirty="0" smtClean="0"/>
              <a:t> packing.</a:t>
            </a:r>
          </a:p>
          <a:p>
            <a:r>
              <a:rPr lang="en-US" dirty="0" smtClean="0"/>
              <a:t>An improved </a:t>
            </a:r>
            <a:r>
              <a:rPr lang="en-US" dirty="0" smtClean="0">
                <a:solidFill>
                  <a:srgbClr val="FF0000"/>
                </a:solidFill>
              </a:rPr>
              <a:t>3-approx.</a:t>
            </a:r>
            <a:r>
              <a:rPr lang="en-US" dirty="0" smtClean="0"/>
              <a:t> for bipartite graphs and </a:t>
            </a:r>
            <a:r>
              <a:rPr lang="en-US" dirty="0" smtClean="0">
                <a:solidFill>
                  <a:srgbClr val="FF0000"/>
                </a:solidFill>
              </a:rPr>
              <a:t>4-approx.</a:t>
            </a:r>
            <a:r>
              <a:rPr lang="en-US" dirty="0" smtClean="0"/>
              <a:t> for general graphs based 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dependent rounding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[Gandhi et al. ’06]</a:t>
            </a:r>
            <a:r>
              <a:rPr lang="en-US" sz="2000" i="1" dirty="0" smtClean="0"/>
              <a:t>.</a:t>
            </a:r>
            <a:endParaRPr lang="en-US" dirty="0" smtClean="0"/>
          </a:p>
          <a:p>
            <a:pPr lvl="1"/>
            <a:r>
              <a:rPr lang="en-US" sz="2000" dirty="0" smtClean="0"/>
              <a:t>For both edge-probing and matching-probing models.</a:t>
            </a:r>
          </a:p>
          <a:p>
            <a:pPr lvl="1"/>
            <a:r>
              <a:rPr lang="en-US" sz="2000" dirty="0" smtClean="0"/>
              <a:t>This implies the gap between the best matching-probing strategy and the best edge-probing strategy is a small const.</a:t>
            </a:r>
          </a:p>
          <a:p>
            <a:endParaRPr lang="en-US" dirty="0"/>
          </a:p>
        </p:txBody>
      </p:sp>
      <p:sp>
        <p:nvSpPr>
          <p:cNvPr id="4" name="L-Shape 3"/>
          <p:cNvSpPr/>
          <p:nvPr/>
        </p:nvSpPr>
        <p:spPr>
          <a:xfrm rot="18469837">
            <a:off x="234287" y="2822868"/>
            <a:ext cx="366810" cy="193975"/>
          </a:xfrm>
          <a:prstGeom prst="corner">
            <a:avLst>
              <a:gd name="adj1" fmla="val 28174"/>
              <a:gd name="adj2" fmla="val 30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8469837">
            <a:off x="234287" y="4374557"/>
            <a:ext cx="366810" cy="193975"/>
          </a:xfrm>
          <a:prstGeom prst="corner">
            <a:avLst>
              <a:gd name="adj1" fmla="val 28174"/>
              <a:gd name="adj2" fmla="val 30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,amssymb,amsmath}&#10;\begin{document}&#10;$&#10;\mathbb{E}[\min_{e\in S} w_e]&#10;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9"/>
  <p:tag name="PICTUREFILESIZE" val="45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mu(x) \approx \sum_{k=1}^L c_k \phi_k^x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0"/>
  <p:tag name="PICTUREFILESIZE" val="98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mu(x) \approx \sum_{k=1}^L c_k \phi_k^x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0"/>
  <p:tag name="PICTUREFILESIZE" val="98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mu(x) \approx \sum_{k=1}^L c_k \phi_k^x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0"/>
  <p:tag name="PICTUREFILESIZE" val="98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r(\bigwedge_{j=1}^{d} (\sum_{i\in S} w_{ij}\leq 1)) \geq \gamm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8"/>
  <p:tag name="PICTUREFILESIZE" val="84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r(\bigwedge_{j=1}^{d} (\sum_{i\in S} w_{ij}\leq 1+\epsilon)) \geq (1-\epsilon)\gamma  template TPT1  env TPENV1  fore 0  back 16777215  eqnno 2"/>
  <p:tag name="FILENAME" val="TP_tmp"/>
  <p:tag name="ORIGWIDTH" val="173"/>
  <p:tag name="PICTUREFILESIZE" val="117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,amssymb,amsmath}&#10;\begin{document}&#10;$&#10;\mathbb{E}[\mu(\max_{e\in S} w_e)]&#10;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5"/>
  <p:tag name="PICTUREFILESIZE" val="56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,amssymb,amsmath}&#10;\begin{document}&#10;$&#10;\mathbb{E}[\mu(\min_{e\in S} w_e)]&#10;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56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,amssymb,amsmath}&#10;\begin{document}&#10;$&#10;\mathbb{E}[\max_{e\in S} w_e]&#10;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0"/>
  <p:tag name="PICTUREFILESIZE" val="45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35674</TotalTime>
  <Words>5888</Words>
  <Application>Microsoft Office PowerPoint</Application>
  <PresentationFormat>On-screen Show (4:3)</PresentationFormat>
  <Paragraphs>1219</Paragraphs>
  <Slides>119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50" baseType="lpstr">
      <vt:lpstr>Wingdings 2</vt:lpstr>
      <vt:lpstr>幼圆</vt:lpstr>
      <vt:lpstr>cmex10</vt:lpstr>
      <vt:lpstr>Symbol</vt:lpstr>
      <vt:lpstr>Wingdings</vt:lpstr>
      <vt:lpstr>cmbx7</vt:lpstr>
      <vt:lpstr>Calibri</vt:lpstr>
      <vt:lpstr>cmr5</vt:lpstr>
      <vt:lpstr>cmsy10</vt:lpstr>
      <vt:lpstr>cmti10</vt:lpstr>
      <vt:lpstr>Cambria</vt:lpstr>
      <vt:lpstr>msbm10</vt:lpstr>
      <vt:lpstr>cmmi5</vt:lpstr>
      <vt:lpstr>Franklin Gothic Book</vt:lpstr>
      <vt:lpstr>Century Schoolbook</vt:lpstr>
      <vt:lpstr>CMEX7</vt:lpstr>
      <vt:lpstr>CMSY10ORIG</vt:lpstr>
      <vt:lpstr>cmr10</vt:lpstr>
      <vt:lpstr>Perpetua</vt:lpstr>
      <vt:lpstr>宋体</vt:lpstr>
      <vt:lpstr>Courier New</vt:lpstr>
      <vt:lpstr>cmmi7</vt:lpstr>
      <vt:lpstr>宋体</vt:lpstr>
      <vt:lpstr>cmsy7</vt:lpstr>
      <vt:lpstr>Apple Casual</vt:lpstr>
      <vt:lpstr>cmsy5</vt:lpstr>
      <vt:lpstr>cmr7</vt:lpstr>
      <vt:lpstr>cmmi10</vt:lpstr>
      <vt:lpstr>Cambria Math</vt:lpstr>
      <vt:lpstr>Arial</vt:lpstr>
      <vt:lpstr>Equity</vt:lpstr>
      <vt:lpstr>Algorithms for Stochastic Geometric and Combinatorial Optimization Problems</vt:lpstr>
      <vt:lpstr>Uncertain Data and Stochastic Model</vt:lpstr>
      <vt:lpstr>Outline </vt:lpstr>
      <vt:lpstr>Stochastic Geometry Models </vt:lpstr>
      <vt:lpstr>Stochastic Geometry Models </vt:lpstr>
      <vt:lpstr>Stochastic Geometry Models </vt:lpstr>
      <vt:lpstr>Stochastic Geometry Models</vt:lpstr>
      <vt:lpstr>Stochastic Graph Models</vt:lpstr>
      <vt:lpstr>Outline </vt:lpstr>
      <vt:lpstr>A classic problem in the stochastic graph model</vt:lpstr>
      <vt:lpstr>A classic problem in the stochastic graph model</vt:lpstr>
      <vt:lpstr>A classic problem in the stochastic geometry model</vt:lpstr>
      <vt:lpstr>A classic problem in the stochastic geometry model</vt:lpstr>
      <vt:lpstr>Outline </vt:lpstr>
      <vt:lpstr>A Computational Problem</vt:lpstr>
      <vt:lpstr>Our Results</vt:lpstr>
      <vt:lpstr>MST over Stochastic Points</vt:lpstr>
      <vt:lpstr>Monte Carlo</vt:lpstr>
      <vt:lpstr>Decompose the prob space</vt:lpstr>
      <vt:lpstr>#P-hardness</vt:lpstr>
      <vt:lpstr>Hierarchical Partition Family (HPF)</vt:lpstr>
      <vt:lpstr>Use HPF to decompose the space</vt:lpstr>
      <vt:lpstr>Use HPF to decompose the space</vt:lpstr>
      <vt:lpstr>Niceness</vt:lpstr>
      <vt:lpstr>Computing Pr[Y=i]</vt:lpstr>
      <vt:lpstr>Computing Pr[Y=i]</vt:lpstr>
      <vt:lpstr>Outline </vt:lpstr>
      <vt:lpstr>Existing Techniques</vt:lpstr>
      <vt:lpstr>Threshold Probability Maximization</vt:lpstr>
      <vt:lpstr>Threshold Probability Maximization</vt:lpstr>
      <vt:lpstr>Threshold Probability Maximization</vt:lpstr>
      <vt:lpstr>Our Result</vt:lpstr>
      <vt:lpstr>Our Results</vt:lpstr>
      <vt:lpstr>Our Results</vt:lpstr>
      <vt:lpstr>Algorithm2 (based on Poisson Approx)</vt:lpstr>
      <vt:lpstr>Algorithm2 (based on Poisson Approx)</vt:lpstr>
      <vt:lpstr>Algorithm2 (based on Poisson Approx)</vt:lpstr>
      <vt:lpstr>Algorithm2 (based on Poisson Approx)</vt:lpstr>
      <vt:lpstr>Algorithm2 (based on Poisson Approx)</vt:lpstr>
      <vt:lpstr>Poisson Approximation</vt:lpstr>
      <vt:lpstr>Poisson Approximation</vt:lpstr>
      <vt:lpstr>Poisson Approximation</vt:lpstr>
      <vt:lpstr>Summary</vt:lpstr>
      <vt:lpstr>Outline </vt:lpstr>
      <vt:lpstr>Stochastic Knapsack</vt:lpstr>
      <vt:lpstr>Stochastic Knapsack</vt:lpstr>
      <vt:lpstr>Stochastic Knapsack</vt:lpstr>
      <vt:lpstr>Stochastic Knapsack</vt:lpstr>
      <vt:lpstr>Block Adaptive Policies</vt:lpstr>
      <vt:lpstr>Block Adaptive Policies</vt:lpstr>
      <vt:lpstr>Poisson Approximation</vt:lpstr>
      <vt:lpstr>Algorithm</vt:lpstr>
      <vt:lpstr>Algorithm</vt:lpstr>
      <vt:lpstr>Algorithm</vt:lpstr>
      <vt:lpstr>Poisson Approximation-Other Applications</vt:lpstr>
      <vt:lpstr>Outline </vt:lpstr>
      <vt:lpstr>Inadequacy of Expected Value</vt:lpstr>
      <vt:lpstr>Inadequacy of Expected Value</vt:lpstr>
      <vt:lpstr>Outline </vt:lpstr>
      <vt:lpstr>Expected Utility Maximization Principle</vt:lpstr>
      <vt:lpstr>Problem Definition</vt:lpstr>
      <vt:lpstr>Problem Definition</vt:lpstr>
      <vt:lpstr>Our Results</vt:lpstr>
      <vt:lpstr>Our Results</vt:lpstr>
      <vt:lpstr>Our Results</vt:lpstr>
      <vt:lpstr>Our Results</vt:lpstr>
      <vt:lpstr>Outline </vt:lpstr>
      <vt:lpstr>Our Algorithm</vt:lpstr>
      <vt:lpstr>Our Algorithm</vt:lpstr>
      <vt:lpstr>Our Algorithm</vt:lpstr>
      <vt:lpstr>Our Algorithm</vt:lpstr>
      <vt:lpstr>Our Algorithm</vt:lpstr>
      <vt:lpstr>Our Algorithm</vt:lpstr>
      <vt:lpstr>Approximating Utility Functions</vt:lpstr>
      <vt:lpstr>Approximating Utility Functions</vt:lpstr>
      <vt:lpstr>Approximating Utility Functions</vt:lpstr>
      <vt:lpstr>Approximating The Threshold Function</vt:lpstr>
      <vt:lpstr>Approximating The Threshold Function</vt:lpstr>
      <vt:lpstr>Approximating The Threshold Function</vt:lpstr>
      <vt:lpstr>Approximating The Threshold Function</vt:lpstr>
      <vt:lpstr>The Multi-objective Optimization</vt:lpstr>
      <vt:lpstr>The Multi-objective Optimization</vt:lpstr>
      <vt:lpstr>Summary</vt:lpstr>
      <vt:lpstr>Extension: Multi-dimensional Weights</vt:lpstr>
      <vt:lpstr>Extension: Multi-dimensional Weights</vt:lpstr>
      <vt:lpstr>Discussion</vt:lpstr>
      <vt:lpstr>Discussion</vt:lpstr>
      <vt:lpstr>Discussion</vt:lpstr>
      <vt:lpstr>Open Problems</vt:lpstr>
      <vt:lpstr>Outline </vt:lpstr>
      <vt:lpstr>Problem Definition</vt:lpstr>
      <vt:lpstr>Problem Definition</vt:lpstr>
      <vt:lpstr>Motivations</vt:lpstr>
      <vt:lpstr>Motivations</vt:lpstr>
      <vt:lpstr>Motivations</vt:lpstr>
      <vt:lpstr>Motivations</vt:lpstr>
      <vt:lpstr>Our Results</vt:lpstr>
      <vt:lpstr>Our Results</vt:lpstr>
      <vt:lpstr>Our Results</vt:lpstr>
      <vt:lpstr>Stochastic online matching </vt:lpstr>
      <vt:lpstr>Stochastic online matching</vt:lpstr>
      <vt:lpstr>Approximation Ratio</vt:lpstr>
      <vt:lpstr>A LP Upper Bound</vt:lpstr>
      <vt:lpstr>A Simple 8-Approximation</vt:lpstr>
      <vt:lpstr>A Simple 8-Approximation</vt:lpstr>
      <vt:lpstr>A Simple 8-Approximation</vt:lpstr>
      <vt:lpstr>A Simple 8-Approximation</vt:lpstr>
      <vt:lpstr>An Improved Approx. – Bipartite Graphs</vt:lpstr>
      <vt:lpstr>An Improved Approx. – Bipartite Graphs</vt:lpstr>
      <vt:lpstr>An Improved Approx. – Bipartite Graphs</vt:lpstr>
      <vt:lpstr>An Improved Approx. – Bipartite Graphs</vt:lpstr>
      <vt:lpstr>An Improved Approx. – Bipartite Graphs</vt:lpstr>
      <vt:lpstr>An Improved Approx. – Bipartite Graphs</vt:lpstr>
      <vt:lpstr>An Improved Approx. – Bipartite Graphs</vt:lpstr>
      <vt:lpstr>An Improved Approx. – General Graphs</vt:lpstr>
      <vt:lpstr>Final Remarks and Open Questions</vt:lpstr>
      <vt:lpstr>Conclusion</vt:lpstr>
      <vt:lpstr>Many Other Problems </vt:lpstr>
      <vt:lpstr>Thanks </vt:lpstr>
    </vt:vector>
  </TitlesOfParts>
  <Company>itcs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itcs</dc:creator>
  <cp:lastModifiedBy>jian li</cp:lastModifiedBy>
  <cp:revision>586</cp:revision>
  <cp:lastPrinted>2012-08-22T08:20:09Z</cp:lastPrinted>
  <dcterms:created xsi:type="dcterms:W3CDTF">2012-08-22T07:41:40Z</dcterms:created>
  <dcterms:modified xsi:type="dcterms:W3CDTF">2015-11-19T10:05:29Z</dcterms:modified>
</cp:coreProperties>
</file>