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5" r:id="rId18"/>
    <p:sldId id="272" r:id="rId19"/>
    <p:sldId id="273" r:id="rId20"/>
    <p:sldId id="274" r:id="rId21"/>
    <p:sldId id="294" r:id="rId22"/>
    <p:sldId id="275" r:id="rId23"/>
    <p:sldId id="276" r:id="rId24"/>
    <p:sldId id="296" r:id="rId25"/>
    <p:sldId id="297" r:id="rId26"/>
    <p:sldId id="277" r:id="rId27"/>
    <p:sldId id="278" r:id="rId28"/>
    <p:sldId id="279"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221943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378816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132975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368448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Edit Master text styles</a:t>
            </a:r>
          </a:p>
        </p:txBody>
      </p:sp>
      <p:sp>
        <p:nvSpPr>
          <p:cNvPr id="4" name="Date Placeholder 3"/>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262236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362370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62584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317288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280928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Date Placeholder 4"/>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99956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Edit Master text styles</a:t>
            </a:r>
          </a:p>
        </p:txBody>
      </p:sp>
      <p:sp>
        <p:nvSpPr>
          <p:cNvPr id="5" name="Date Placeholder 4"/>
          <p:cNvSpPr>
            <a:spLocks noGrp="1"/>
          </p:cNvSpPr>
          <p:nvPr>
            <p:ph type="dt" sz="half" idx="10"/>
          </p:nvPr>
        </p:nvSpPr>
        <p:spPr/>
        <p:txBody>
          <a:bodyPr/>
          <a:lstStyle/>
          <a:p>
            <a:fld id="{D91F604E-D16A-4022-B0D6-34E69A3852F8}" type="datetimeFigureOut">
              <a:rPr lang="zh-CN" altLang="en-US" smtClean="0"/>
              <a:t>2018/4/22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18865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F604E-D16A-4022-B0D6-34E69A3852F8}" type="datetimeFigureOut">
              <a:rPr lang="zh-CN" altLang="en-US" smtClean="0"/>
              <a:t>2018/4/22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4C13C-255A-43C8-90A3-DC5AEF419468}" type="slidenum">
              <a:rPr lang="zh-CN" altLang="en-US" smtClean="0"/>
              <a:t>‹#›</a:t>
            </a:fld>
            <a:endParaRPr lang="zh-CN" altLang="en-US"/>
          </a:p>
        </p:txBody>
      </p:sp>
    </p:spTree>
    <p:extLst>
      <p:ext uri="{BB962C8B-B14F-4D97-AF65-F5344CB8AC3E}">
        <p14:creationId xmlns:p14="http://schemas.microsoft.com/office/powerpoint/2010/main" val="74852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http://ruder.io/deep-learning-nlp-best-practices/" TargetMode="External"/><Relationship Id="rId2" Type="http://schemas.openxmlformats.org/officeDocument/2006/relationships/hyperlink" Target="https://distill.pub/2016/augmented-rnns/" TargetMode="External"/><Relationship Id="rId1" Type="http://schemas.openxmlformats.org/officeDocument/2006/relationships/slideLayout" Target="../slideLayouts/slideLayout2.xml"/><Relationship Id="rId6" Type="http://schemas.openxmlformats.org/officeDocument/2006/relationships/hyperlink" Target="https://distill.pub/" TargetMode="External"/><Relationship Id="rId5" Type="http://schemas.openxmlformats.org/officeDocument/2006/relationships/hyperlink" Target="https://distill.pub/2016/augmented-rnns/#attentional-interfaces" TargetMode="External"/><Relationship Id="rId4" Type="http://schemas.openxmlformats.org/officeDocument/2006/relationships/hyperlink" Target="http://webcache.googleusercontent.com/search?q=cache:t_VgmDEvBo8J:ruder.io/deep-learning-nlp-best-practices/+&amp;cd=3&amp;hl=en&amp;ct=clnk&amp;gl=u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chromiak.github.io/articles/2017/Sep/12/Transformer-Attention-is-all-you-need/#.WtstO3puaUl" TargetMode="External"/><Relationship Id="rId2" Type="http://schemas.openxmlformats.org/officeDocument/2006/relationships/hyperlink" Target="https://blog.heuritech.com/2016/01/20/attention-mechanis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Attentions II</a:t>
            </a:r>
            <a:endParaRPr lang="zh-CN" altLang="en-US" dirty="0"/>
          </a:p>
        </p:txBody>
      </p:sp>
      <p:sp>
        <p:nvSpPr>
          <p:cNvPr id="3" name="Subtitle 2"/>
          <p:cNvSpPr>
            <a:spLocks noGrp="1"/>
          </p:cNvSpPr>
          <p:nvPr>
            <p:ph type="subTitle" idx="1"/>
          </p:nvPr>
        </p:nvSpPr>
        <p:spPr/>
        <p:txBody>
          <a:bodyPr/>
          <a:lstStyle/>
          <a:p>
            <a:r>
              <a:rPr lang="en-US" altLang="zh-CN" dirty="0" smtClean="0"/>
              <a:t>Jian Li</a:t>
            </a:r>
          </a:p>
          <a:p>
            <a:r>
              <a:rPr lang="en-US" altLang="zh-CN" dirty="0" smtClean="0"/>
              <a:t>Tsinghua University</a:t>
            </a:r>
            <a:endParaRPr lang="zh-CN" altLang="en-US" dirty="0"/>
          </a:p>
        </p:txBody>
      </p:sp>
    </p:spTree>
    <p:extLst>
      <p:ext uri="{BB962C8B-B14F-4D97-AF65-F5344CB8AC3E}">
        <p14:creationId xmlns:p14="http://schemas.microsoft.com/office/powerpoint/2010/main" val="126581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3530006" y="204464"/>
            <a:ext cx="5131988" cy="6314624"/>
          </a:xfrm>
          <a:prstGeom prst="rect">
            <a:avLst/>
          </a:prstGeom>
        </p:spPr>
      </p:pic>
    </p:spTree>
    <p:extLst>
      <p:ext uri="{BB962C8B-B14F-4D97-AF65-F5344CB8AC3E}">
        <p14:creationId xmlns:p14="http://schemas.microsoft.com/office/powerpoint/2010/main" val="108856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63532" y="1191087"/>
            <a:ext cx="12064936" cy="5165324"/>
          </a:xfrm>
          <a:prstGeom prst="rect">
            <a:avLst/>
          </a:prstGeom>
        </p:spPr>
      </p:pic>
      <p:sp>
        <p:nvSpPr>
          <p:cNvPr id="5" name="TextBox 4"/>
          <p:cNvSpPr txBox="1"/>
          <p:nvPr/>
        </p:nvSpPr>
        <p:spPr>
          <a:xfrm>
            <a:off x="2824579" y="6396335"/>
            <a:ext cx="6542842" cy="461665"/>
          </a:xfrm>
          <a:prstGeom prst="rect">
            <a:avLst/>
          </a:prstGeom>
          <a:noFill/>
        </p:spPr>
        <p:txBody>
          <a:bodyPr wrap="square" rtlCol="0">
            <a:spAutoFit/>
          </a:bodyPr>
          <a:lstStyle/>
          <a:p>
            <a:r>
              <a:rPr lang="en-US" altLang="zh-CN" sz="1200" dirty="0"/>
              <a:t>Attention scores for different decoder layers for a sentence translated from English (y-axis) to German (x-axis). This model uses 8 decoder layers and a 80k BPE vocabulary</a:t>
            </a:r>
            <a:endParaRPr lang="zh-CN" altLang="en-US" sz="1200" dirty="0"/>
          </a:p>
        </p:txBody>
      </p:sp>
    </p:spTree>
    <p:extLst>
      <p:ext uri="{BB962C8B-B14F-4D97-AF65-F5344CB8AC3E}">
        <p14:creationId xmlns:p14="http://schemas.microsoft.com/office/powerpoint/2010/main" val="287333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173277" y="1647448"/>
            <a:ext cx="10912626" cy="4529515"/>
          </a:xfrm>
          <a:prstGeom prst="rect">
            <a:avLst/>
          </a:prstGeom>
        </p:spPr>
      </p:pic>
    </p:spTree>
    <p:extLst>
      <p:ext uri="{BB962C8B-B14F-4D97-AF65-F5344CB8AC3E}">
        <p14:creationId xmlns:p14="http://schemas.microsoft.com/office/powerpoint/2010/main" val="136857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826" y="2531276"/>
            <a:ext cx="5837807" cy="1325563"/>
          </a:xfrm>
        </p:spPr>
        <p:txBody>
          <a:bodyPr/>
          <a:lstStyle/>
          <a:p>
            <a:r>
              <a:rPr lang="en-US" altLang="zh-CN" dirty="0" err="1"/>
              <a:t>Tranformer</a:t>
            </a:r>
            <a:r>
              <a:rPr lang="en-US" altLang="zh-CN" dirty="0"/>
              <a:t>:</a:t>
            </a:r>
            <a:br>
              <a:rPr lang="en-US" altLang="zh-CN" dirty="0"/>
            </a:br>
            <a:r>
              <a:rPr lang="en-US" altLang="zh-CN" dirty="0" smtClean="0"/>
              <a:t>Attention is all you need</a:t>
            </a:r>
            <a:endParaRPr lang="zh-CN" altLang="en-US" dirty="0"/>
          </a:p>
        </p:txBody>
      </p:sp>
    </p:spTree>
    <p:extLst>
      <p:ext uri="{BB962C8B-B14F-4D97-AF65-F5344CB8AC3E}">
        <p14:creationId xmlns:p14="http://schemas.microsoft.com/office/powerpoint/2010/main" val="109418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Seq2Seq</a:t>
            </a:r>
            <a:endParaRPr lang="zh-CN" alt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altLang="zh-CN" b="1" dirty="0"/>
              <a:t>RNN:</a:t>
            </a:r>
            <a:endParaRPr lang="en-US" altLang="zh-CN" dirty="0"/>
          </a:p>
          <a:p>
            <a:r>
              <a:rPr lang="en-US" altLang="zh-CN" b="1" dirty="0"/>
              <a:t>Advantages:</a:t>
            </a:r>
            <a:r>
              <a:rPr lang="en-US" altLang="zh-CN" dirty="0"/>
              <a:t> are popular and successful for variable-length representations such as sequences (e.g. languages), images, etc. RNN are considered core of seq2seq (with attention). The gating models such as LSTM or GRU are for long-range error propagation.</a:t>
            </a:r>
          </a:p>
          <a:p>
            <a:r>
              <a:rPr lang="en-US" altLang="zh-CN" b="1" dirty="0"/>
              <a:t>Problems:</a:t>
            </a:r>
            <a:r>
              <a:rPr lang="en-US" altLang="zh-CN" dirty="0"/>
              <a:t> The </a:t>
            </a:r>
            <a:r>
              <a:rPr lang="en-US" altLang="zh-CN" dirty="0" err="1"/>
              <a:t>sequentiality</a:t>
            </a:r>
            <a:r>
              <a:rPr lang="en-US" altLang="zh-CN" dirty="0"/>
              <a:t> prohibits parallelization within instances. Long-range dependencies still tricky, despite gating. Sequence-aligned states in RNN are wasteful. Hard to model hierarchical-alike domains such as languages.</a:t>
            </a:r>
          </a:p>
          <a:p>
            <a:pPr marL="0" indent="0">
              <a:buNone/>
            </a:pPr>
            <a:r>
              <a:rPr lang="en-US" altLang="zh-CN" b="1" dirty="0"/>
              <a:t>CNN:</a:t>
            </a:r>
            <a:endParaRPr lang="en-US" altLang="zh-CN" dirty="0"/>
          </a:p>
          <a:p>
            <a:r>
              <a:rPr lang="en-US" altLang="zh-CN" b="1" dirty="0"/>
              <a:t>Advantages:</a:t>
            </a:r>
            <a:r>
              <a:rPr lang="en-US" altLang="zh-CN" dirty="0"/>
              <a:t> Trivial to parallelize (per layer) and fit intuition that most dependencies are local.</a:t>
            </a:r>
          </a:p>
          <a:p>
            <a:r>
              <a:rPr lang="en-US" altLang="zh-CN" b="1" dirty="0"/>
              <a:t>Problems:</a:t>
            </a:r>
            <a:r>
              <a:rPr lang="en-US" altLang="zh-CN" dirty="0"/>
              <a:t> Path length between positions can be logarithmic when using dilated convolutions, left-padding for text. (autoregressive CNNs </a:t>
            </a:r>
            <a:r>
              <a:rPr lang="en-US" altLang="zh-CN" dirty="0" err="1"/>
              <a:t>WaveNet</a:t>
            </a:r>
            <a:r>
              <a:rPr lang="en-US" altLang="zh-CN" dirty="0"/>
              <a:t>, </a:t>
            </a:r>
            <a:r>
              <a:rPr lang="en-US" altLang="zh-CN" dirty="0" err="1"/>
              <a:t>ByteNET</a:t>
            </a:r>
            <a:r>
              <a:rPr lang="en-US" altLang="zh-CN" dirty="0"/>
              <a:t> </a:t>
            </a:r>
            <a:r>
              <a:rPr lang="en-US" altLang="zh-CN" dirty="0" smtClean="0"/>
              <a:t>)</a:t>
            </a:r>
          </a:p>
          <a:p>
            <a:endParaRPr lang="en-US" altLang="zh-CN" dirty="0"/>
          </a:p>
          <a:p>
            <a:endParaRPr lang="zh-CN" altLang="en-US" dirty="0"/>
          </a:p>
        </p:txBody>
      </p:sp>
      <p:sp>
        <p:nvSpPr>
          <p:cNvPr id="4" name="TextBox 3"/>
          <p:cNvSpPr txBox="1"/>
          <p:nvPr/>
        </p:nvSpPr>
        <p:spPr>
          <a:xfrm>
            <a:off x="5299969" y="6391922"/>
            <a:ext cx="6205491" cy="430887"/>
          </a:xfrm>
          <a:prstGeom prst="rect">
            <a:avLst/>
          </a:prstGeom>
          <a:noFill/>
        </p:spPr>
        <p:txBody>
          <a:bodyPr wrap="square" rtlCol="0">
            <a:spAutoFit/>
          </a:bodyPr>
          <a:lstStyle/>
          <a:p>
            <a:r>
              <a:rPr lang="en-US" altLang="zh-CN" sz="1100" dirty="0"/>
              <a:t>Some material from https://mchromiak.github.io/articles/2017/Sep/12/Transformer-Attention-is-all-you-need/#.WtstO3puaUl</a:t>
            </a:r>
            <a:endParaRPr lang="zh-CN" altLang="en-US" sz="1100" dirty="0"/>
          </a:p>
        </p:txBody>
      </p:sp>
    </p:spTree>
    <p:extLst>
      <p:ext uri="{BB962C8B-B14F-4D97-AF65-F5344CB8AC3E}">
        <p14:creationId xmlns:p14="http://schemas.microsoft.com/office/powerpoint/2010/main" val="12631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normAutofit fontScale="77500" lnSpcReduction="20000"/>
          </a:bodyPr>
          <a:lstStyle/>
          <a:p>
            <a:r>
              <a:rPr lang="en-US" altLang="zh-CN" dirty="0" err="1" smtClean="0"/>
              <a:t>Tranformer</a:t>
            </a:r>
            <a:r>
              <a:rPr lang="en-US" altLang="zh-CN" dirty="0" smtClean="0"/>
              <a:t>:</a:t>
            </a:r>
          </a:p>
          <a:p>
            <a:pPr marL="0" indent="0">
              <a:buNone/>
            </a:pPr>
            <a:r>
              <a:rPr lang="en-US" altLang="zh-CN" b="1" dirty="0"/>
              <a:t>Solution:</a:t>
            </a:r>
            <a:r>
              <a:rPr lang="en-US" altLang="zh-CN" dirty="0"/>
              <a:t> Multi-head self-attention mechanism. </a:t>
            </a:r>
          </a:p>
          <a:p>
            <a:pPr marL="0" indent="0">
              <a:buNone/>
            </a:pPr>
            <a:r>
              <a:rPr lang="en-US" altLang="zh-CN" dirty="0"/>
              <a:t>Why attention? Table 2 of the paper </a:t>
            </a:r>
            <a:r>
              <a:rPr lang="en-US" altLang="zh-CN" dirty="0" smtClean="0"/>
              <a:t>(later) shows </a:t>
            </a:r>
            <a:r>
              <a:rPr lang="en-US" altLang="zh-CN" dirty="0"/>
              <a:t>that such attention networks can save 2–3 orders of magnitude of operations!</a:t>
            </a:r>
          </a:p>
          <a:p>
            <a:pPr marL="0" indent="0">
              <a:buNone/>
            </a:pPr>
            <a:endParaRPr lang="en-US" altLang="zh-CN" dirty="0" smtClean="0"/>
          </a:p>
          <a:p>
            <a:pPr marL="0" lvl="0" indent="0" eaLnBrk="0" fontAlgn="base" hangingPunct="0">
              <a:lnSpc>
                <a:spcPct val="100000"/>
              </a:lnSpc>
              <a:spcBef>
                <a:spcPct val="0"/>
              </a:spcBef>
              <a:spcAft>
                <a:spcPct val="0"/>
              </a:spcAft>
              <a:buNone/>
            </a:pPr>
            <a:r>
              <a:rPr lang="zh-CN" altLang="zh-CN" sz="4000" dirty="0">
                <a:solidFill>
                  <a:srgbClr val="317EAC"/>
                </a:solidFill>
                <a:latin typeface="Arial" panose="020B0604020202020204" pitchFamily="34" charset="0"/>
                <a:ea typeface="Merriweather"/>
              </a:rPr>
              <a:t>Objective </a:t>
            </a:r>
            <a:endParaRPr lang="en-US" altLang="zh-CN" sz="4000" dirty="0" smtClean="0">
              <a:solidFill>
                <a:srgbClr val="317EAC"/>
              </a:solidFill>
              <a:latin typeface="Arial" panose="020B0604020202020204" pitchFamily="34" charset="0"/>
              <a:ea typeface="Merriweather"/>
            </a:endParaRPr>
          </a:p>
          <a:p>
            <a:pPr marL="0" lvl="0" indent="0" eaLnBrk="0" fontAlgn="base" hangingPunct="0">
              <a:lnSpc>
                <a:spcPct val="100000"/>
              </a:lnSpc>
              <a:spcBef>
                <a:spcPct val="0"/>
              </a:spcBef>
              <a:spcAft>
                <a:spcPct val="0"/>
              </a:spcAft>
              <a:buNone/>
            </a:pPr>
            <a:r>
              <a:rPr lang="zh-CN" altLang="zh-CN" b="1" dirty="0" smtClean="0">
                <a:solidFill>
                  <a:srgbClr val="555555"/>
                </a:solidFill>
                <a:latin typeface="Arial" panose="020B0604020202020204" pitchFamily="34" charset="0"/>
                <a:ea typeface="Source Serif Pro"/>
              </a:rPr>
              <a:t>P</a:t>
            </a:r>
            <a:r>
              <a:rPr lang="zh-CN" altLang="zh-CN" b="1" dirty="0">
                <a:solidFill>
                  <a:srgbClr val="555555"/>
                </a:solidFill>
                <a:latin typeface="Arial" panose="020B0604020202020204" pitchFamily="34" charset="0"/>
                <a:ea typeface="Source Serif Pro"/>
              </a:rPr>
              <a:t>arallelization of Seq2Seq:</a:t>
            </a:r>
            <a:r>
              <a:rPr lang="zh-CN" altLang="zh-CN" dirty="0">
                <a:solidFill>
                  <a:srgbClr val="555555"/>
                </a:solidFill>
                <a:latin typeface="Arial" panose="020B0604020202020204" pitchFamily="34" charset="0"/>
                <a:ea typeface="Source Serif Pro"/>
              </a:rPr>
              <a:t> RNN/CNN handle sequences word-by-word sequentially which is an obstacle to parallelize. Transformer achieve parallelization </a:t>
            </a:r>
            <a:r>
              <a:rPr lang="zh-CN" altLang="zh-CN" dirty="0">
                <a:solidFill>
                  <a:srgbClr val="FF0000"/>
                </a:solidFill>
                <a:latin typeface="Arial" panose="020B0604020202020204" pitchFamily="34" charset="0"/>
                <a:ea typeface="Source Serif Pro"/>
              </a:rPr>
              <a:t>by replacing recurrence with attention </a:t>
            </a:r>
            <a:r>
              <a:rPr lang="zh-CN" altLang="zh-CN" dirty="0">
                <a:solidFill>
                  <a:srgbClr val="555555"/>
                </a:solidFill>
                <a:latin typeface="Arial" panose="020B0604020202020204" pitchFamily="34" charset="0"/>
                <a:ea typeface="Source Serif Pro"/>
              </a:rPr>
              <a:t>and encoding the symbol position in sequence. This in turn leads to significantly shorter training time</a:t>
            </a:r>
            <a:r>
              <a:rPr lang="zh-CN" altLang="zh-CN" dirty="0" smtClean="0">
                <a:solidFill>
                  <a:srgbClr val="555555"/>
                </a:solidFill>
                <a:latin typeface="Arial" panose="020B0604020202020204" pitchFamily="34" charset="0"/>
                <a:ea typeface="Source Serif Pro"/>
              </a:rPr>
              <a:t>.</a:t>
            </a:r>
            <a:endParaRPr lang="en-US" altLang="zh-CN" dirty="0" smtClean="0">
              <a:solidFill>
                <a:srgbClr val="555555"/>
              </a:solidFill>
              <a:latin typeface="Arial" panose="020B0604020202020204" pitchFamily="34" charset="0"/>
              <a:ea typeface="Source Serif Pro"/>
            </a:endParaRPr>
          </a:p>
          <a:p>
            <a:pPr marL="0" lvl="0" indent="0" eaLnBrk="0" fontAlgn="base" hangingPunct="0">
              <a:lnSpc>
                <a:spcPct val="100000"/>
              </a:lnSpc>
              <a:spcBef>
                <a:spcPct val="0"/>
              </a:spcBef>
              <a:spcAft>
                <a:spcPct val="0"/>
              </a:spcAft>
              <a:buFontTx/>
              <a:buChar char="•"/>
            </a:pPr>
            <a:endParaRPr lang="zh-CN" altLang="zh-CN" dirty="0">
              <a:solidFill>
                <a:srgbClr val="555555"/>
              </a:solidFill>
              <a:latin typeface="Arial" panose="020B0604020202020204" pitchFamily="34" charset="0"/>
              <a:ea typeface="Source Serif Pro"/>
            </a:endParaRPr>
          </a:p>
          <a:p>
            <a:pPr marL="0" lvl="0" indent="0" eaLnBrk="0" fontAlgn="base" hangingPunct="0">
              <a:lnSpc>
                <a:spcPct val="100000"/>
              </a:lnSpc>
              <a:spcBef>
                <a:spcPct val="0"/>
              </a:spcBef>
              <a:spcAft>
                <a:spcPct val="0"/>
              </a:spcAft>
              <a:buFontTx/>
              <a:buChar char="•"/>
            </a:pPr>
            <a:r>
              <a:rPr lang="zh-CN" altLang="zh-CN" b="1" dirty="0">
                <a:solidFill>
                  <a:srgbClr val="555555"/>
                </a:solidFill>
                <a:latin typeface="Arial" panose="020B0604020202020204" pitchFamily="34" charset="0"/>
                <a:ea typeface="Source Serif Pro"/>
              </a:rPr>
              <a:t>Reduce sequential computation:</a:t>
            </a:r>
            <a:r>
              <a:rPr lang="zh-CN" altLang="zh-CN" dirty="0">
                <a:solidFill>
                  <a:srgbClr val="555555"/>
                </a:solidFill>
                <a:latin typeface="Arial" panose="020B0604020202020204" pitchFamily="34" charset="0"/>
                <a:ea typeface="Source Serif Pro"/>
              </a:rPr>
              <a:t> Constant </a:t>
            </a:r>
            <a:r>
              <a:rPr lang="zh-CN" altLang="zh-CN" dirty="0">
                <a:solidFill>
                  <a:srgbClr val="555555"/>
                </a:solidFill>
                <a:latin typeface="Arial" panose="020B0604020202020204" pitchFamily="34" charset="0"/>
                <a:ea typeface="MathJax_Math-italic"/>
              </a:rPr>
              <a:t>O</a:t>
            </a:r>
            <a:r>
              <a:rPr lang="zh-CN" altLang="zh-CN" dirty="0">
                <a:solidFill>
                  <a:srgbClr val="555555"/>
                </a:solidFill>
                <a:latin typeface="Arial" panose="020B0604020202020204" pitchFamily="34" charset="0"/>
                <a:ea typeface="MathJax_Main"/>
              </a:rPr>
              <a:t>(1</a:t>
            </a:r>
            <a:r>
              <a:rPr lang="zh-CN" altLang="zh-CN" dirty="0" smtClean="0">
                <a:solidFill>
                  <a:srgbClr val="555555"/>
                </a:solidFill>
                <a:latin typeface="Arial" panose="020B0604020202020204" pitchFamily="34" charset="0"/>
                <a:ea typeface="MathJax_Main"/>
              </a:rPr>
              <a:t>)</a:t>
            </a:r>
            <a:r>
              <a:rPr lang="zh-CN" altLang="zh-CN" dirty="0" smtClean="0">
                <a:solidFill>
                  <a:srgbClr val="555555"/>
                </a:solidFill>
                <a:latin typeface="Arial" panose="020B0604020202020204" pitchFamily="34" charset="0"/>
                <a:ea typeface="Source Serif Pro"/>
              </a:rPr>
              <a:t> n</a:t>
            </a:r>
            <a:r>
              <a:rPr lang="zh-CN" altLang="zh-CN" dirty="0">
                <a:solidFill>
                  <a:srgbClr val="555555"/>
                </a:solidFill>
                <a:latin typeface="Arial" panose="020B0604020202020204" pitchFamily="34" charset="0"/>
                <a:ea typeface="Source Serif Pro"/>
              </a:rPr>
              <a:t>umber of operations to learn dependency between two symbols independently of their position distance in sequence.</a:t>
            </a:r>
            <a:endParaRPr lang="zh-CN" altLang="zh-CN" sz="1800" dirty="0">
              <a:solidFill>
                <a:srgbClr val="555555"/>
              </a:solidFill>
              <a:latin typeface="Arial" panose="020B0604020202020204" pitchFamily="34" charset="0"/>
              <a:ea typeface="Helvetica Neue"/>
            </a:endParaRPr>
          </a:p>
          <a:p>
            <a:endParaRPr lang="zh-CN" altLang="en-US" dirty="0"/>
          </a:p>
        </p:txBody>
      </p:sp>
      <p:sp>
        <p:nvSpPr>
          <p:cNvPr id="4" name="Rectangle 1"/>
          <p:cNvSpPr>
            <a:spLocks noChangeArrowheads="1"/>
          </p:cNvSpPr>
          <p:nvPr/>
        </p:nvSpPr>
        <p:spPr bwMode="auto">
          <a:xfrm>
            <a:off x="0" y="58050"/>
            <a:ext cx="184731"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813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Key Value Attention</a:t>
            </a:r>
            <a:endParaRPr lang="zh-CN" altLang="en-US" dirty="0"/>
          </a:p>
        </p:txBody>
      </p:sp>
      <p:pic>
        <p:nvPicPr>
          <p:cNvPr id="4" name="Picture 3"/>
          <p:cNvPicPr>
            <a:picLocks noChangeAspect="1"/>
          </p:cNvPicPr>
          <p:nvPr/>
        </p:nvPicPr>
        <p:blipFill>
          <a:blip r:embed="rId2"/>
          <a:stretch>
            <a:fillRect/>
          </a:stretch>
        </p:blipFill>
        <p:spPr>
          <a:xfrm>
            <a:off x="5882419" y="2790532"/>
            <a:ext cx="6071227" cy="1023846"/>
          </a:xfrm>
          <a:prstGeom prst="rect">
            <a:avLst/>
          </a:prstGeom>
        </p:spPr>
      </p:pic>
      <p:pic>
        <p:nvPicPr>
          <p:cNvPr id="6" name="Picture 5"/>
          <p:cNvPicPr>
            <a:picLocks noChangeAspect="1"/>
          </p:cNvPicPr>
          <p:nvPr/>
        </p:nvPicPr>
        <p:blipFill>
          <a:blip r:embed="rId3"/>
          <a:stretch>
            <a:fillRect/>
          </a:stretch>
        </p:blipFill>
        <p:spPr>
          <a:xfrm>
            <a:off x="134645" y="1941523"/>
            <a:ext cx="3227845" cy="3853001"/>
          </a:xfrm>
          <a:prstGeom prst="rect">
            <a:avLst/>
          </a:prstGeom>
        </p:spPr>
      </p:pic>
      <p:sp>
        <p:nvSpPr>
          <p:cNvPr id="7" name="TextBox 6"/>
          <p:cNvSpPr txBox="1"/>
          <p:nvPr/>
        </p:nvSpPr>
        <p:spPr>
          <a:xfrm>
            <a:off x="4342926" y="2688890"/>
            <a:ext cx="3506147" cy="1200329"/>
          </a:xfrm>
          <a:prstGeom prst="rect">
            <a:avLst/>
          </a:prstGeom>
          <a:noFill/>
        </p:spPr>
        <p:txBody>
          <a:bodyPr wrap="square" rtlCol="0">
            <a:spAutoFit/>
          </a:bodyPr>
          <a:lstStyle/>
          <a:p>
            <a:r>
              <a:rPr lang="en-US" altLang="zh-CN" sz="2400" dirty="0" smtClean="0"/>
              <a:t>Q: queries</a:t>
            </a:r>
          </a:p>
          <a:p>
            <a:r>
              <a:rPr lang="en-US" altLang="zh-CN" sz="2400" dirty="0" smtClean="0"/>
              <a:t>K: keys</a:t>
            </a:r>
          </a:p>
          <a:p>
            <a:r>
              <a:rPr lang="en-US" altLang="zh-CN" sz="2400" dirty="0" smtClean="0"/>
              <a:t>V: values</a:t>
            </a:r>
            <a:endParaRPr lang="zh-CN" altLang="en-US" sz="2400" dirty="0"/>
          </a:p>
        </p:txBody>
      </p:sp>
      <p:sp>
        <p:nvSpPr>
          <p:cNvPr id="3" name="TextBox 2"/>
          <p:cNvSpPr txBox="1"/>
          <p:nvPr/>
        </p:nvSpPr>
        <p:spPr>
          <a:xfrm>
            <a:off x="4342926" y="2189285"/>
            <a:ext cx="7975097" cy="338554"/>
          </a:xfrm>
          <a:prstGeom prst="rect">
            <a:avLst/>
          </a:prstGeom>
          <a:noFill/>
        </p:spPr>
        <p:txBody>
          <a:bodyPr wrap="square" rtlCol="0">
            <a:spAutoFit/>
          </a:bodyPr>
          <a:lstStyle/>
          <a:p>
            <a:r>
              <a:rPr lang="en-US" altLang="zh-CN" sz="1600" dirty="0" smtClean="0"/>
              <a:t>The input consists of queries and keys of dimension </a:t>
            </a:r>
            <a:r>
              <a:rPr lang="en-US" altLang="zh-CN" sz="1600" dirty="0" err="1" smtClean="0"/>
              <a:t>dk</a:t>
            </a:r>
            <a:r>
              <a:rPr lang="en-US" altLang="zh-CN" sz="1600" dirty="0" smtClean="0"/>
              <a:t>, and values of dimension dv</a:t>
            </a:r>
            <a:endParaRPr lang="zh-CN" altLang="en-US" sz="1600" dirty="0"/>
          </a:p>
        </p:txBody>
      </p:sp>
      <p:sp>
        <p:nvSpPr>
          <p:cNvPr id="8" name="Double Bracket 7"/>
          <p:cNvSpPr/>
          <p:nvPr/>
        </p:nvSpPr>
        <p:spPr>
          <a:xfrm>
            <a:off x="3592840" y="4464038"/>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4067625" y="4842079"/>
            <a:ext cx="571500" cy="369332"/>
          </a:xfrm>
          <a:prstGeom prst="rect">
            <a:avLst/>
          </a:prstGeom>
          <a:noFill/>
        </p:spPr>
        <p:txBody>
          <a:bodyPr wrap="square" rtlCol="0">
            <a:spAutoFit/>
          </a:bodyPr>
          <a:lstStyle/>
          <a:p>
            <a:r>
              <a:rPr lang="en-US" altLang="zh-CN" dirty="0" smtClean="0"/>
              <a:t>Q</a:t>
            </a:r>
            <a:endParaRPr lang="zh-CN" altLang="en-US" dirty="0"/>
          </a:p>
        </p:txBody>
      </p:sp>
      <p:sp>
        <p:nvSpPr>
          <p:cNvPr id="10" name="Double Bracket 9"/>
          <p:cNvSpPr/>
          <p:nvPr/>
        </p:nvSpPr>
        <p:spPr>
          <a:xfrm>
            <a:off x="5028917" y="4464038"/>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5514069" y="4842079"/>
            <a:ext cx="571500" cy="369332"/>
          </a:xfrm>
          <a:prstGeom prst="rect">
            <a:avLst/>
          </a:prstGeom>
          <a:noFill/>
        </p:spPr>
        <p:txBody>
          <a:bodyPr wrap="square" rtlCol="0">
            <a:spAutoFit/>
          </a:bodyPr>
          <a:lstStyle/>
          <a:p>
            <a:r>
              <a:rPr lang="en-US" altLang="zh-CN" dirty="0" smtClean="0"/>
              <a:t>K</a:t>
            </a:r>
            <a:endParaRPr lang="zh-CN" altLang="en-US" dirty="0"/>
          </a:p>
        </p:txBody>
      </p:sp>
      <p:cxnSp>
        <p:nvCxnSpPr>
          <p:cNvPr id="13" name="Straight Connector 12"/>
          <p:cNvCxnSpPr/>
          <p:nvPr/>
        </p:nvCxnSpPr>
        <p:spPr>
          <a:xfrm>
            <a:off x="3777478" y="4702629"/>
            <a:ext cx="9495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19417" y="4667459"/>
            <a:ext cx="17585" cy="764931"/>
          </a:xfrm>
          <a:prstGeom prst="line">
            <a:avLst/>
          </a:prstGeom>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4116792" y="3774230"/>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TextBox 16"/>
          <p:cNvSpPr txBox="1"/>
          <p:nvPr/>
        </p:nvSpPr>
        <p:spPr>
          <a:xfrm>
            <a:off x="4006079" y="3868559"/>
            <a:ext cx="474784" cy="369332"/>
          </a:xfrm>
          <a:prstGeom prst="rect">
            <a:avLst/>
          </a:prstGeom>
          <a:noFill/>
        </p:spPr>
        <p:txBody>
          <a:bodyPr wrap="square" rtlCol="0">
            <a:spAutoFit/>
          </a:bodyPr>
          <a:lstStyle/>
          <a:p>
            <a:r>
              <a:rPr lang="en-US" altLang="zh-CN" dirty="0" err="1" smtClean="0"/>
              <a:t>dk</a:t>
            </a:r>
            <a:endParaRPr lang="zh-CN" altLang="en-US" dirty="0"/>
          </a:p>
        </p:txBody>
      </p:sp>
      <p:sp>
        <p:nvSpPr>
          <p:cNvPr id="18" name="Double Bracket 17"/>
          <p:cNvSpPr/>
          <p:nvPr/>
        </p:nvSpPr>
        <p:spPr>
          <a:xfrm>
            <a:off x="7433742" y="4409837"/>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TextBox 18"/>
          <p:cNvSpPr txBox="1"/>
          <p:nvPr/>
        </p:nvSpPr>
        <p:spPr>
          <a:xfrm>
            <a:off x="7933797" y="4787878"/>
            <a:ext cx="571500" cy="369332"/>
          </a:xfrm>
          <a:prstGeom prst="rect">
            <a:avLst/>
          </a:prstGeom>
          <a:noFill/>
        </p:spPr>
        <p:txBody>
          <a:bodyPr wrap="square" rtlCol="0">
            <a:spAutoFit/>
          </a:bodyPr>
          <a:lstStyle/>
          <a:p>
            <a:r>
              <a:rPr lang="en-US" altLang="zh-CN" dirty="0" smtClean="0"/>
              <a:t>V</a:t>
            </a:r>
            <a:endParaRPr lang="zh-CN" altLang="en-US" dirty="0"/>
          </a:p>
        </p:txBody>
      </p:sp>
      <p:cxnSp>
        <p:nvCxnSpPr>
          <p:cNvPr id="21" name="Straight Connector 20"/>
          <p:cNvCxnSpPr/>
          <p:nvPr/>
        </p:nvCxnSpPr>
        <p:spPr>
          <a:xfrm>
            <a:off x="7618380" y="4624982"/>
            <a:ext cx="94956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Left Brace 21"/>
          <p:cNvSpPr/>
          <p:nvPr/>
        </p:nvSpPr>
        <p:spPr>
          <a:xfrm rot="5400000">
            <a:off x="7936627" y="3732121"/>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TextBox 22"/>
          <p:cNvSpPr txBox="1"/>
          <p:nvPr/>
        </p:nvSpPr>
        <p:spPr>
          <a:xfrm>
            <a:off x="7855772" y="3781233"/>
            <a:ext cx="474784" cy="369332"/>
          </a:xfrm>
          <a:prstGeom prst="rect">
            <a:avLst/>
          </a:prstGeom>
          <a:noFill/>
        </p:spPr>
        <p:txBody>
          <a:bodyPr wrap="square" rtlCol="0">
            <a:spAutoFit/>
          </a:bodyPr>
          <a:lstStyle/>
          <a:p>
            <a:r>
              <a:rPr lang="en-US" altLang="zh-CN" dirty="0" smtClean="0"/>
              <a:t>dv</a:t>
            </a:r>
            <a:endParaRPr lang="zh-CN" altLang="en-US" dirty="0"/>
          </a:p>
        </p:txBody>
      </p:sp>
      <p:sp>
        <p:nvSpPr>
          <p:cNvPr id="24" name="Left Brace 23"/>
          <p:cNvSpPr/>
          <p:nvPr/>
        </p:nvSpPr>
        <p:spPr>
          <a:xfrm>
            <a:off x="3235443" y="4491670"/>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TextBox 24"/>
          <p:cNvSpPr txBox="1"/>
          <p:nvPr/>
        </p:nvSpPr>
        <p:spPr>
          <a:xfrm>
            <a:off x="2482079" y="4894484"/>
            <a:ext cx="786346" cy="261610"/>
          </a:xfrm>
          <a:prstGeom prst="rect">
            <a:avLst/>
          </a:prstGeom>
          <a:noFill/>
        </p:spPr>
        <p:txBody>
          <a:bodyPr wrap="square" rtlCol="0">
            <a:spAutoFit/>
          </a:bodyPr>
          <a:lstStyle/>
          <a:p>
            <a:r>
              <a:rPr lang="en-US" altLang="zh-CN" sz="1100" dirty="0" smtClean="0"/>
              <a:t>#queries</a:t>
            </a:r>
            <a:endParaRPr lang="zh-CN" altLang="en-US" sz="1100" dirty="0"/>
          </a:p>
        </p:txBody>
      </p:sp>
      <p:sp>
        <p:nvSpPr>
          <p:cNvPr id="26" name="TextBox 25"/>
          <p:cNvSpPr txBox="1"/>
          <p:nvPr/>
        </p:nvSpPr>
        <p:spPr>
          <a:xfrm>
            <a:off x="5107341" y="3882603"/>
            <a:ext cx="1576528" cy="261610"/>
          </a:xfrm>
          <a:prstGeom prst="rect">
            <a:avLst/>
          </a:prstGeom>
          <a:noFill/>
        </p:spPr>
        <p:txBody>
          <a:bodyPr wrap="square" rtlCol="0">
            <a:spAutoFit/>
          </a:bodyPr>
          <a:lstStyle/>
          <a:p>
            <a:r>
              <a:rPr lang="en-US" altLang="zh-CN" sz="1100" dirty="0" smtClean="0"/>
              <a:t>#(key, value) pair</a:t>
            </a:r>
            <a:endParaRPr lang="zh-CN" altLang="en-US" sz="1100" dirty="0"/>
          </a:p>
        </p:txBody>
      </p:sp>
      <p:sp>
        <p:nvSpPr>
          <p:cNvPr id="27" name="Left Brace 26"/>
          <p:cNvSpPr/>
          <p:nvPr/>
        </p:nvSpPr>
        <p:spPr>
          <a:xfrm rot="5400000">
            <a:off x="5566058" y="3746829"/>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Left Brace 27"/>
          <p:cNvSpPr/>
          <p:nvPr/>
        </p:nvSpPr>
        <p:spPr>
          <a:xfrm>
            <a:off x="7141179" y="4452574"/>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TextBox 28"/>
          <p:cNvSpPr txBox="1"/>
          <p:nvPr/>
        </p:nvSpPr>
        <p:spPr>
          <a:xfrm>
            <a:off x="6314044" y="4836544"/>
            <a:ext cx="1033637" cy="261610"/>
          </a:xfrm>
          <a:prstGeom prst="rect">
            <a:avLst/>
          </a:prstGeom>
          <a:noFill/>
        </p:spPr>
        <p:txBody>
          <a:bodyPr wrap="square" rtlCol="0">
            <a:spAutoFit/>
          </a:bodyPr>
          <a:lstStyle/>
          <a:p>
            <a:r>
              <a:rPr lang="en-US" altLang="zh-CN" sz="1100" dirty="0" smtClean="0"/>
              <a:t>#(key, value)</a:t>
            </a:r>
            <a:endParaRPr lang="zh-CN" altLang="en-US" sz="1100" dirty="0"/>
          </a:p>
        </p:txBody>
      </p:sp>
      <p:sp>
        <p:nvSpPr>
          <p:cNvPr id="30" name="Double Bracket 29"/>
          <p:cNvSpPr/>
          <p:nvPr/>
        </p:nvSpPr>
        <p:spPr>
          <a:xfrm>
            <a:off x="10711578" y="4352392"/>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TextBox 30"/>
          <p:cNvSpPr txBox="1"/>
          <p:nvPr/>
        </p:nvSpPr>
        <p:spPr>
          <a:xfrm>
            <a:off x="11027792" y="4782683"/>
            <a:ext cx="817993" cy="369332"/>
          </a:xfrm>
          <a:prstGeom prst="rect">
            <a:avLst/>
          </a:prstGeom>
          <a:noFill/>
        </p:spPr>
        <p:txBody>
          <a:bodyPr wrap="square" rtlCol="0">
            <a:spAutoFit/>
          </a:bodyPr>
          <a:lstStyle/>
          <a:p>
            <a:r>
              <a:rPr lang="en-US" altLang="zh-CN" dirty="0" smtClean="0"/>
              <a:t>Result</a:t>
            </a:r>
            <a:endParaRPr lang="zh-CN" altLang="en-US" dirty="0"/>
          </a:p>
        </p:txBody>
      </p:sp>
      <p:cxnSp>
        <p:nvCxnSpPr>
          <p:cNvPr id="32" name="Straight Connector 31"/>
          <p:cNvCxnSpPr/>
          <p:nvPr/>
        </p:nvCxnSpPr>
        <p:spPr>
          <a:xfrm>
            <a:off x="10896216" y="4567537"/>
            <a:ext cx="94956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5400000">
            <a:off x="11214463" y="3674676"/>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TextBox 33"/>
          <p:cNvSpPr txBox="1"/>
          <p:nvPr/>
        </p:nvSpPr>
        <p:spPr>
          <a:xfrm>
            <a:off x="11099352" y="3787194"/>
            <a:ext cx="474784" cy="369332"/>
          </a:xfrm>
          <a:prstGeom prst="rect">
            <a:avLst/>
          </a:prstGeom>
          <a:noFill/>
        </p:spPr>
        <p:txBody>
          <a:bodyPr wrap="square" rtlCol="0">
            <a:spAutoFit/>
          </a:bodyPr>
          <a:lstStyle/>
          <a:p>
            <a:r>
              <a:rPr lang="en-US" altLang="zh-CN" dirty="0" smtClean="0"/>
              <a:t>dv</a:t>
            </a:r>
            <a:endParaRPr lang="zh-CN" altLang="en-US" dirty="0"/>
          </a:p>
        </p:txBody>
      </p:sp>
      <p:sp>
        <p:nvSpPr>
          <p:cNvPr id="35" name="Left Brace 34"/>
          <p:cNvSpPr/>
          <p:nvPr/>
        </p:nvSpPr>
        <p:spPr>
          <a:xfrm>
            <a:off x="10419015" y="4395129"/>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TextBox 35"/>
          <p:cNvSpPr txBox="1"/>
          <p:nvPr/>
        </p:nvSpPr>
        <p:spPr>
          <a:xfrm>
            <a:off x="9632669" y="4788314"/>
            <a:ext cx="786346" cy="261610"/>
          </a:xfrm>
          <a:prstGeom prst="rect">
            <a:avLst/>
          </a:prstGeom>
          <a:noFill/>
        </p:spPr>
        <p:txBody>
          <a:bodyPr wrap="square" rtlCol="0">
            <a:spAutoFit/>
          </a:bodyPr>
          <a:lstStyle/>
          <a:p>
            <a:r>
              <a:rPr lang="en-US" altLang="zh-CN" sz="1100" dirty="0" smtClean="0"/>
              <a:t>#queries</a:t>
            </a:r>
            <a:endParaRPr lang="zh-CN" altLang="en-US" sz="1100" dirty="0"/>
          </a:p>
        </p:txBody>
      </p:sp>
      <p:sp>
        <p:nvSpPr>
          <p:cNvPr id="37" name="TextBox 36"/>
          <p:cNvSpPr txBox="1"/>
          <p:nvPr/>
        </p:nvSpPr>
        <p:spPr>
          <a:xfrm>
            <a:off x="8032661" y="5794524"/>
            <a:ext cx="4258202" cy="1200329"/>
          </a:xfrm>
          <a:prstGeom prst="rect">
            <a:avLst/>
          </a:prstGeom>
          <a:noFill/>
        </p:spPr>
        <p:txBody>
          <a:bodyPr wrap="square" rtlCol="0">
            <a:spAutoFit/>
          </a:bodyPr>
          <a:lstStyle/>
          <a:p>
            <a:r>
              <a:rPr lang="en-US" altLang="zh-CN" dirty="0" smtClean="0"/>
              <a:t>For each query, return the most relevant (linear combination) value.</a:t>
            </a:r>
          </a:p>
          <a:p>
            <a:r>
              <a:rPr lang="en-US" altLang="zh-CN" dirty="0" smtClean="0"/>
              <a:t>Relevance determined by &lt;query, key&gt;</a:t>
            </a:r>
          </a:p>
          <a:p>
            <a:endParaRPr lang="zh-CN" altLang="en-US" dirty="0"/>
          </a:p>
        </p:txBody>
      </p:sp>
    </p:spTree>
    <p:extLst>
      <p:ext uri="{BB962C8B-B14F-4D97-AF65-F5344CB8AC3E}">
        <p14:creationId xmlns:p14="http://schemas.microsoft.com/office/powerpoint/2010/main" val="243830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Key Value Attention</a:t>
            </a:r>
            <a:endParaRPr lang="zh-CN" altLang="en-US" dirty="0"/>
          </a:p>
        </p:txBody>
      </p:sp>
      <p:pic>
        <p:nvPicPr>
          <p:cNvPr id="4" name="Picture 3"/>
          <p:cNvPicPr>
            <a:picLocks noChangeAspect="1"/>
          </p:cNvPicPr>
          <p:nvPr/>
        </p:nvPicPr>
        <p:blipFill>
          <a:blip r:embed="rId2"/>
          <a:stretch>
            <a:fillRect/>
          </a:stretch>
        </p:blipFill>
        <p:spPr>
          <a:xfrm>
            <a:off x="5882419" y="2790532"/>
            <a:ext cx="6071227" cy="1023846"/>
          </a:xfrm>
          <a:prstGeom prst="rect">
            <a:avLst/>
          </a:prstGeom>
        </p:spPr>
      </p:pic>
      <p:pic>
        <p:nvPicPr>
          <p:cNvPr id="6" name="Picture 5"/>
          <p:cNvPicPr>
            <a:picLocks noChangeAspect="1"/>
          </p:cNvPicPr>
          <p:nvPr/>
        </p:nvPicPr>
        <p:blipFill>
          <a:blip r:embed="rId3"/>
          <a:stretch>
            <a:fillRect/>
          </a:stretch>
        </p:blipFill>
        <p:spPr>
          <a:xfrm>
            <a:off x="134645" y="1941523"/>
            <a:ext cx="3227845" cy="3853001"/>
          </a:xfrm>
          <a:prstGeom prst="rect">
            <a:avLst/>
          </a:prstGeom>
        </p:spPr>
      </p:pic>
      <p:sp>
        <p:nvSpPr>
          <p:cNvPr id="7" name="TextBox 6"/>
          <p:cNvSpPr txBox="1"/>
          <p:nvPr/>
        </p:nvSpPr>
        <p:spPr>
          <a:xfrm>
            <a:off x="4342926" y="2688890"/>
            <a:ext cx="3506147" cy="1200329"/>
          </a:xfrm>
          <a:prstGeom prst="rect">
            <a:avLst/>
          </a:prstGeom>
          <a:noFill/>
        </p:spPr>
        <p:txBody>
          <a:bodyPr wrap="square" rtlCol="0">
            <a:spAutoFit/>
          </a:bodyPr>
          <a:lstStyle/>
          <a:p>
            <a:r>
              <a:rPr lang="en-US" altLang="zh-CN" sz="2400" dirty="0" smtClean="0"/>
              <a:t>Q: queries</a:t>
            </a:r>
          </a:p>
          <a:p>
            <a:r>
              <a:rPr lang="en-US" altLang="zh-CN" sz="2400" dirty="0" smtClean="0"/>
              <a:t>K: keys</a:t>
            </a:r>
          </a:p>
          <a:p>
            <a:r>
              <a:rPr lang="en-US" altLang="zh-CN" sz="2400" dirty="0" smtClean="0"/>
              <a:t>V: values</a:t>
            </a:r>
            <a:endParaRPr lang="zh-CN" altLang="en-US" sz="2400" dirty="0"/>
          </a:p>
        </p:txBody>
      </p:sp>
      <p:sp>
        <p:nvSpPr>
          <p:cNvPr id="3" name="TextBox 2"/>
          <p:cNvSpPr txBox="1"/>
          <p:nvPr/>
        </p:nvSpPr>
        <p:spPr>
          <a:xfrm>
            <a:off x="4342926" y="2189285"/>
            <a:ext cx="7975097" cy="338554"/>
          </a:xfrm>
          <a:prstGeom prst="rect">
            <a:avLst/>
          </a:prstGeom>
          <a:noFill/>
        </p:spPr>
        <p:txBody>
          <a:bodyPr wrap="square" rtlCol="0">
            <a:spAutoFit/>
          </a:bodyPr>
          <a:lstStyle/>
          <a:p>
            <a:r>
              <a:rPr lang="en-US" altLang="zh-CN" sz="1600" dirty="0" smtClean="0"/>
              <a:t>The input consists of queries and keys of dimension </a:t>
            </a:r>
            <a:r>
              <a:rPr lang="en-US" altLang="zh-CN" sz="1600" dirty="0" err="1" smtClean="0"/>
              <a:t>dk</a:t>
            </a:r>
            <a:r>
              <a:rPr lang="en-US" altLang="zh-CN" sz="1600" dirty="0" smtClean="0"/>
              <a:t>, and values of dimension dv</a:t>
            </a:r>
            <a:endParaRPr lang="zh-CN" altLang="en-US" sz="1600" dirty="0"/>
          </a:p>
        </p:txBody>
      </p:sp>
      <p:sp>
        <p:nvSpPr>
          <p:cNvPr id="8" name="Double Bracket 7"/>
          <p:cNvSpPr/>
          <p:nvPr/>
        </p:nvSpPr>
        <p:spPr>
          <a:xfrm>
            <a:off x="3592840" y="4464038"/>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4067625" y="4842079"/>
            <a:ext cx="571500" cy="369332"/>
          </a:xfrm>
          <a:prstGeom prst="rect">
            <a:avLst/>
          </a:prstGeom>
          <a:noFill/>
        </p:spPr>
        <p:txBody>
          <a:bodyPr wrap="square" rtlCol="0">
            <a:spAutoFit/>
          </a:bodyPr>
          <a:lstStyle/>
          <a:p>
            <a:r>
              <a:rPr lang="en-US" altLang="zh-CN" dirty="0" smtClean="0"/>
              <a:t>Q</a:t>
            </a:r>
            <a:endParaRPr lang="zh-CN" altLang="en-US" dirty="0"/>
          </a:p>
        </p:txBody>
      </p:sp>
      <p:sp>
        <p:nvSpPr>
          <p:cNvPr id="10" name="Double Bracket 9"/>
          <p:cNvSpPr/>
          <p:nvPr/>
        </p:nvSpPr>
        <p:spPr>
          <a:xfrm>
            <a:off x="5028917" y="4464038"/>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5514069" y="4842079"/>
            <a:ext cx="571500" cy="369332"/>
          </a:xfrm>
          <a:prstGeom prst="rect">
            <a:avLst/>
          </a:prstGeom>
          <a:noFill/>
        </p:spPr>
        <p:txBody>
          <a:bodyPr wrap="square" rtlCol="0">
            <a:spAutoFit/>
          </a:bodyPr>
          <a:lstStyle/>
          <a:p>
            <a:r>
              <a:rPr lang="en-US" altLang="zh-CN" dirty="0" smtClean="0"/>
              <a:t>K</a:t>
            </a:r>
            <a:endParaRPr lang="zh-CN" altLang="en-US" dirty="0"/>
          </a:p>
        </p:txBody>
      </p:sp>
      <p:cxnSp>
        <p:nvCxnSpPr>
          <p:cNvPr id="13" name="Straight Connector 12"/>
          <p:cNvCxnSpPr/>
          <p:nvPr/>
        </p:nvCxnSpPr>
        <p:spPr>
          <a:xfrm>
            <a:off x="3777478" y="4702629"/>
            <a:ext cx="9495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19417" y="4667459"/>
            <a:ext cx="17585" cy="764931"/>
          </a:xfrm>
          <a:prstGeom prst="line">
            <a:avLst/>
          </a:prstGeom>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4116792" y="3774230"/>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TextBox 16"/>
          <p:cNvSpPr txBox="1"/>
          <p:nvPr/>
        </p:nvSpPr>
        <p:spPr>
          <a:xfrm>
            <a:off x="4006079" y="3868559"/>
            <a:ext cx="474784" cy="369332"/>
          </a:xfrm>
          <a:prstGeom prst="rect">
            <a:avLst/>
          </a:prstGeom>
          <a:noFill/>
        </p:spPr>
        <p:txBody>
          <a:bodyPr wrap="square" rtlCol="0">
            <a:spAutoFit/>
          </a:bodyPr>
          <a:lstStyle/>
          <a:p>
            <a:r>
              <a:rPr lang="en-US" altLang="zh-CN" dirty="0" err="1" smtClean="0"/>
              <a:t>dk</a:t>
            </a:r>
            <a:endParaRPr lang="zh-CN" altLang="en-US" dirty="0"/>
          </a:p>
        </p:txBody>
      </p:sp>
      <p:sp>
        <p:nvSpPr>
          <p:cNvPr id="18" name="Double Bracket 17"/>
          <p:cNvSpPr/>
          <p:nvPr/>
        </p:nvSpPr>
        <p:spPr>
          <a:xfrm>
            <a:off x="7433742" y="4409837"/>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TextBox 18"/>
          <p:cNvSpPr txBox="1"/>
          <p:nvPr/>
        </p:nvSpPr>
        <p:spPr>
          <a:xfrm>
            <a:off x="7933797" y="4787878"/>
            <a:ext cx="571500" cy="369332"/>
          </a:xfrm>
          <a:prstGeom prst="rect">
            <a:avLst/>
          </a:prstGeom>
          <a:noFill/>
        </p:spPr>
        <p:txBody>
          <a:bodyPr wrap="square" rtlCol="0">
            <a:spAutoFit/>
          </a:bodyPr>
          <a:lstStyle/>
          <a:p>
            <a:r>
              <a:rPr lang="en-US" altLang="zh-CN" dirty="0" smtClean="0"/>
              <a:t>V</a:t>
            </a:r>
            <a:endParaRPr lang="zh-CN" altLang="en-US" dirty="0"/>
          </a:p>
        </p:txBody>
      </p:sp>
      <p:cxnSp>
        <p:nvCxnSpPr>
          <p:cNvPr id="21" name="Straight Connector 20"/>
          <p:cNvCxnSpPr/>
          <p:nvPr/>
        </p:nvCxnSpPr>
        <p:spPr>
          <a:xfrm>
            <a:off x="7618380" y="4624982"/>
            <a:ext cx="94956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Left Brace 21"/>
          <p:cNvSpPr/>
          <p:nvPr/>
        </p:nvSpPr>
        <p:spPr>
          <a:xfrm rot="5400000">
            <a:off x="7936627" y="3732121"/>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TextBox 22"/>
          <p:cNvSpPr txBox="1"/>
          <p:nvPr/>
        </p:nvSpPr>
        <p:spPr>
          <a:xfrm>
            <a:off x="7855772" y="3781233"/>
            <a:ext cx="474784" cy="369332"/>
          </a:xfrm>
          <a:prstGeom prst="rect">
            <a:avLst/>
          </a:prstGeom>
          <a:noFill/>
        </p:spPr>
        <p:txBody>
          <a:bodyPr wrap="square" rtlCol="0">
            <a:spAutoFit/>
          </a:bodyPr>
          <a:lstStyle/>
          <a:p>
            <a:r>
              <a:rPr lang="en-US" altLang="zh-CN" dirty="0" smtClean="0"/>
              <a:t>dv</a:t>
            </a:r>
            <a:endParaRPr lang="zh-CN" altLang="en-US" dirty="0"/>
          </a:p>
        </p:txBody>
      </p:sp>
      <p:sp>
        <p:nvSpPr>
          <p:cNvPr id="24" name="Left Brace 23"/>
          <p:cNvSpPr/>
          <p:nvPr/>
        </p:nvSpPr>
        <p:spPr>
          <a:xfrm>
            <a:off x="3235443" y="4491670"/>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TextBox 24"/>
          <p:cNvSpPr txBox="1"/>
          <p:nvPr/>
        </p:nvSpPr>
        <p:spPr>
          <a:xfrm>
            <a:off x="2482079" y="4894484"/>
            <a:ext cx="786346" cy="261610"/>
          </a:xfrm>
          <a:prstGeom prst="rect">
            <a:avLst/>
          </a:prstGeom>
          <a:noFill/>
        </p:spPr>
        <p:txBody>
          <a:bodyPr wrap="square" rtlCol="0">
            <a:spAutoFit/>
          </a:bodyPr>
          <a:lstStyle/>
          <a:p>
            <a:r>
              <a:rPr lang="en-US" altLang="zh-CN" sz="1100" dirty="0" smtClean="0"/>
              <a:t>#queries</a:t>
            </a:r>
            <a:endParaRPr lang="zh-CN" altLang="en-US" sz="1100" dirty="0"/>
          </a:p>
        </p:txBody>
      </p:sp>
      <p:sp>
        <p:nvSpPr>
          <p:cNvPr id="26" name="TextBox 25"/>
          <p:cNvSpPr txBox="1"/>
          <p:nvPr/>
        </p:nvSpPr>
        <p:spPr>
          <a:xfrm>
            <a:off x="5107341" y="3882603"/>
            <a:ext cx="1576528" cy="261610"/>
          </a:xfrm>
          <a:prstGeom prst="rect">
            <a:avLst/>
          </a:prstGeom>
          <a:noFill/>
        </p:spPr>
        <p:txBody>
          <a:bodyPr wrap="square" rtlCol="0">
            <a:spAutoFit/>
          </a:bodyPr>
          <a:lstStyle/>
          <a:p>
            <a:r>
              <a:rPr lang="en-US" altLang="zh-CN" sz="1100" dirty="0" smtClean="0"/>
              <a:t>#(key, value) pair</a:t>
            </a:r>
            <a:endParaRPr lang="zh-CN" altLang="en-US" sz="1100" dirty="0"/>
          </a:p>
        </p:txBody>
      </p:sp>
      <p:sp>
        <p:nvSpPr>
          <p:cNvPr id="27" name="Left Brace 26"/>
          <p:cNvSpPr/>
          <p:nvPr/>
        </p:nvSpPr>
        <p:spPr>
          <a:xfrm rot="5400000">
            <a:off x="5566058" y="3746829"/>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Left Brace 27"/>
          <p:cNvSpPr/>
          <p:nvPr/>
        </p:nvSpPr>
        <p:spPr>
          <a:xfrm>
            <a:off x="7141179" y="4452574"/>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TextBox 28"/>
          <p:cNvSpPr txBox="1"/>
          <p:nvPr/>
        </p:nvSpPr>
        <p:spPr>
          <a:xfrm>
            <a:off x="6314044" y="4836544"/>
            <a:ext cx="1033637" cy="261610"/>
          </a:xfrm>
          <a:prstGeom prst="rect">
            <a:avLst/>
          </a:prstGeom>
          <a:noFill/>
        </p:spPr>
        <p:txBody>
          <a:bodyPr wrap="square" rtlCol="0">
            <a:spAutoFit/>
          </a:bodyPr>
          <a:lstStyle/>
          <a:p>
            <a:r>
              <a:rPr lang="en-US" altLang="zh-CN" sz="1100" dirty="0" smtClean="0"/>
              <a:t>#(key, value)</a:t>
            </a:r>
            <a:endParaRPr lang="zh-CN" altLang="en-US" sz="1100" dirty="0"/>
          </a:p>
        </p:txBody>
      </p:sp>
      <p:sp>
        <p:nvSpPr>
          <p:cNvPr id="30" name="Double Bracket 29"/>
          <p:cNvSpPr/>
          <p:nvPr/>
        </p:nvSpPr>
        <p:spPr>
          <a:xfrm>
            <a:off x="10711578" y="4352392"/>
            <a:ext cx="1318846" cy="112541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TextBox 30"/>
          <p:cNvSpPr txBox="1"/>
          <p:nvPr/>
        </p:nvSpPr>
        <p:spPr>
          <a:xfrm>
            <a:off x="11027792" y="4782683"/>
            <a:ext cx="817993" cy="369332"/>
          </a:xfrm>
          <a:prstGeom prst="rect">
            <a:avLst/>
          </a:prstGeom>
          <a:noFill/>
        </p:spPr>
        <p:txBody>
          <a:bodyPr wrap="square" rtlCol="0">
            <a:spAutoFit/>
          </a:bodyPr>
          <a:lstStyle/>
          <a:p>
            <a:r>
              <a:rPr lang="en-US" altLang="zh-CN" dirty="0" smtClean="0"/>
              <a:t>Result</a:t>
            </a:r>
            <a:endParaRPr lang="zh-CN" altLang="en-US" dirty="0"/>
          </a:p>
        </p:txBody>
      </p:sp>
      <p:cxnSp>
        <p:nvCxnSpPr>
          <p:cNvPr id="32" name="Straight Connector 31"/>
          <p:cNvCxnSpPr/>
          <p:nvPr/>
        </p:nvCxnSpPr>
        <p:spPr>
          <a:xfrm>
            <a:off x="10896216" y="4567537"/>
            <a:ext cx="94956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5400000">
            <a:off x="11214463" y="3674676"/>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TextBox 33"/>
          <p:cNvSpPr txBox="1"/>
          <p:nvPr/>
        </p:nvSpPr>
        <p:spPr>
          <a:xfrm>
            <a:off x="11099352" y="3787194"/>
            <a:ext cx="474784" cy="369332"/>
          </a:xfrm>
          <a:prstGeom prst="rect">
            <a:avLst/>
          </a:prstGeom>
          <a:noFill/>
        </p:spPr>
        <p:txBody>
          <a:bodyPr wrap="square" rtlCol="0">
            <a:spAutoFit/>
          </a:bodyPr>
          <a:lstStyle/>
          <a:p>
            <a:r>
              <a:rPr lang="en-US" altLang="zh-CN" dirty="0" smtClean="0"/>
              <a:t>dv</a:t>
            </a:r>
            <a:endParaRPr lang="zh-CN" altLang="en-US" dirty="0"/>
          </a:p>
        </p:txBody>
      </p:sp>
      <p:sp>
        <p:nvSpPr>
          <p:cNvPr id="35" name="Left Brace 34"/>
          <p:cNvSpPr/>
          <p:nvPr/>
        </p:nvSpPr>
        <p:spPr>
          <a:xfrm>
            <a:off x="10419015" y="4395129"/>
            <a:ext cx="244563" cy="1081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TextBox 35"/>
          <p:cNvSpPr txBox="1"/>
          <p:nvPr/>
        </p:nvSpPr>
        <p:spPr>
          <a:xfrm>
            <a:off x="9632669" y="4788314"/>
            <a:ext cx="786346" cy="261610"/>
          </a:xfrm>
          <a:prstGeom prst="rect">
            <a:avLst/>
          </a:prstGeom>
          <a:noFill/>
        </p:spPr>
        <p:txBody>
          <a:bodyPr wrap="square" rtlCol="0">
            <a:spAutoFit/>
          </a:bodyPr>
          <a:lstStyle/>
          <a:p>
            <a:r>
              <a:rPr lang="en-US" altLang="zh-CN" sz="1100" dirty="0" smtClean="0"/>
              <a:t>#queries</a:t>
            </a:r>
            <a:endParaRPr lang="zh-CN" altLang="en-US" sz="1100" dirty="0"/>
          </a:p>
        </p:txBody>
      </p:sp>
      <p:sp>
        <p:nvSpPr>
          <p:cNvPr id="5" name="Rectangle 4"/>
          <p:cNvSpPr/>
          <p:nvPr/>
        </p:nvSpPr>
        <p:spPr>
          <a:xfrm>
            <a:off x="3698347" y="5238210"/>
            <a:ext cx="1081453" cy="3349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t>Mask</a:t>
            </a:r>
            <a:endParaRPr lang="zh-CN" altLang="en-US" dirty="0"/>
          </a:p>
        </p:txBody>
      </p:sp>
      <p:sp>
        <p:nvSpPr>
          <p:cNvPr id="38" name="Rectangle 37"/>
          <p:cNvSpPr/>
          <p:nvPr/>
        </p:nvSpPr>
        <p:spPr>
          <a:xfrm>
            <a:off x="5843800" y="4551846"/>
            <a:ext cx="426407" cy="982179"/>
          </a:xfrm>
          <a:prstGeom prst="rect">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altLang="zh-CN" dirty="0" smtClean="0"/>
              <a:t>Mask</a:t>
            </a:r>
            <a:endParaRPr lang="zh-CN" altLang="en-US" dirty="0"/>
          </a:p>
        </p:txBody>
      </p:sp>
      <p:sp>
        <p:nvSpPr>
          <p:cNvPr id="14" name="TextBox 13"/>
          <p:cNvSpPr txBox="1"/>
          <p:nvPr/>
        </p:nvSpPr>
        <p:spPr>
          <a:xfrm>
            <a:off x="2989385" y="5864469"/>
            <a:ext cx="5679830" cy="923330"/>
          </a:xfrm>
          <a:prstGeom prst="rect">
            <a:avLst/>
          </a:prstGeom>
          <a:noFill/>
        </p:spPr>
        <p:txBody>
          <a:bodyPr wrap="square" rtlCol="0">
            <a:spAutoFit/>
          </a:bodyPr>
          <a:lstStyle/>
          <a:p>
            <a:r>
              <a:rPr lang="en-US" altLang="zh-CN" dirty="0" smtClean="0"/>
              <a:t>masking out (</a:t>
            </a:r>
            <a:r>
              <a:rPr lang="en-US" altLang="zh-CN" dirty="0" smtClean="0">
                <a:solidFill>
                  <a:srgbClr val="FF0000"/>
                </a:solidFill>
              </a:rPr>
              <a:t>setting to −∞</a:t>
            </a:r>
            <a:r>
              <a:rPr lang="en-US" altLang="zh-CN" dirty="0" smtClean="0"/>
              <a:t>) all values in the input of the </a:t>
            </a:r>
            <a:r>
              <a:rPr lang="en-US" altLang="zh-CN" dirty="0" err="1" smtClean="0"/>
              <a:t>softmax</a:t>
            </a:r>
            <a:r>
              <a:rPr lang="en-US" altLang="zh-CN" dirty="0" smtClean="0"/>
              <a:t> which correspond to illegal connections</a:t>
            </a:r>
            <a:endParaRPr lang="zh-CN" altLang="en-US" dirty="0" smtClean="0"/>
          </a:p>
          <a:p>
            <a:endParaRPr lang="zh-CN" altLang="en-US" dirty="0"/>
          </a:p>
        </p:txBody>
      </p:sp>
    </p:spTree>
    <p:extLst>
      <p:ext uri="{BB962C8B-B14F-4D97-AF65-F5344CB8AC3E}">
        <p14:creationId xmlns:p14="http://schemas.microsoft.com/office/powerpoint/2010/main" val="62851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Multi-head attention</a:t>
            </a:r>
            <a:endParaRPr lang="zh-CN" altLang="en-US" dirty="0"/>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838200" y="1753848"/>
            <a:ext cx="3298794" cy="4521115"/>
          </a:xfrm>
          <a:prstGeom prst="rect">
            <a:avLst/>
          </a:prstGeom>
        </p:spPr>
      </p:pic>
      <p:pic>
        <p:nvPicPr>
          <p:cNvPr id="5" name="Picture 4"/>
          <p:cNvPicPr>
            <a:picLocks noChangeAspect="1"/>
          </p:cNvPicPr>
          <p:nvPr/>
        </p:nvPicPr>
        <p:blipFill>
          <a:blip r:embed="rId3"/>
          <a:stretch>
            <a:fillRect/>
          </a:stretch>
        </p:blipFill>
        <p:spPr>
          <a:xfrm>
            <a:off x="4199970" y="3266342"/>
            <a:ext cx="7595892" cy="1634131"/>
          </a:xfrm>
          <a:prstGeom prst="rect">
            <a:avLst/>
          </a:prstGeom>
        </p:spPr>
      </p:pic>
      <p:sp>
        <p:nvSpPr>
          <p:cNvPr id="6" name="TextBox 5"/>
          <p:cNvSpPr txBox="1"/>
          <p:nvPr/>
        </p:nvSpPr>
        <p:spPr>
          <a:xfrm>
            <a:off x="4199970" y="5169386"/>
            <a:ext cx="5468815" cy="923330"/>
          </a:xfrm>
          <a:prstGeom prst="rect">
            <a:avLst/>
          </a:prstGeom>
          <a:noFill/>
        </p:spPr>
        <p:txBody>
          <a:bodyPr wrap="square" rtlCol="0">
            <a:spAutoFit/>
          </a:bodyPr>
          <a:lstStyle/>
          <a:p>
            <a:r>
              <a:rPr lang="en-US" altLang="zh-CN" dirty="0" smtClean="0"/>
              <a:t>h = 8 parallel attention layers, or heads</a:t>
            </a:r>
          </a:p>
          <a:p>
            <a:r>
              <a:rPr lang="en-US" altLang="zh-CN" dirty="0" err="1" smtClean="0"/>
              <a:t>dmodel</a:t>
            </a:r>
            <a:r>
              <a:rPr lang="en-US" altLang="zh-CN" dirty="0" smtClean="0"/>
              <a:t> = 512.</a:t>
            </a:r>
          </a:p>
          <a:p>
            <a:r>
              <a:rPr lang="en-US" altLang="zh-CN" dirty="0" err="1" smtClean="0"/>
              <a:t>dk</a:t>
            </a:r>
            <a:r>
              <a:rPr lang="en-US" altLang="zh-CN" dirty="0" smtClean="0"/>
              <a:t> = dv = </a:t>
            </a:r>
            <a:r>
              <a:rPr lang="en-US" altLang="zh-CN" dirty="0" err="1" smtClean="0"/>
              <a:t>dmodel</a:t>
            </a:r>
            <a:r>
              <a:rPr lang="en-US" altLang="zh-CN" dirty="0" smtClean="0"/>
              <a:t>/h = 64.</a:t>
            </a:r>
            <a:endParaRPr lang="zh-CN" altLang="en-US" dirty="0"/>
          </a:p>
        </p:txBody>
      </p:sp>
    </p:spTree>
    <p:extLst>
      <p:ext uri="{BB962C8B-B14F-4D97-AF65-F5344CB8AC3E}">
        <p14:creationId xmlns:p14="http://schemas.microsoft.com/office/powerpoint/2010/main" val="302028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767" y="147745"/>
            <a:ext cx="4728231" cy="4351338"/>
          </a:xfrm>
        </p:spPr>
        <p:txBody>
          <a:bodyPr>
            <a:normAutofit fontScale="92500" lnSpcReduction="10000"/>
          </a:bodyPr>
          <a:lstStyle/>
          <a:p>
            <a:pPr marL="0" indent="0">
              <a:buNone/>
            </a:pPr>
            <a:r>
              <a:rPr lang="en-US" altLang="zh-CN" sz="2000" dirty="0" smtClean="0"/>
              <a:t>Encoder</a:t>
            </a:r>
            <a:r>
              <a:rPr lang="zh-CN" altLang="en-US" sz="2000" dirty="0" smtClean="0"/>
              <a:t>：</a:t>
            </a:r>
            <a:endParaRPr lang="en-US" altLang="zh-CN" sz="2000" dirty="0" smtClean="0"/>
          </a:p>
          <a:p>
            <a:r>
              <a:rPr lang="en-US" altLang="zh-CN" sz="2000" dirty="0" smtClean="0"/>
              <a:t>Stage </a:t>
            </a:r>
            <a:r>
              <a:rPr lang="en-US" altLang="zh-CN" sz="2000" dirty="0"/>
              <a:t>1 – Encoder Input </a:t>
            </a:r>
            <a:endParaRPr lang="en-US" altLang="zh-CN" sz="2000" dirty="0" smtClean="0"/>
          </a:p>
          <a:p>
            <a:r>
              <a:rPr lang="en-US" altLang="zh-CN" sz="2000" dirty="0"/>
              <a:t>Stage 2 – Multi-head attention</a:t>
            </a:r>
          </a:p>
          <a:p>
            <a:r>
              <a:rPr lang="en-US" altLang="zh-CN" sz="2000" dirty="0"/>
              <a:t>Stage 3 – position-wise </a:t>
            </a:r>
            <a:r>
              <a:rPr lang="en-US" altLang="zh-CN" sz="2000" dirty="0" smtClean="0"/>
              <a:t>FFN</a:t>
            </a:r>
          </a:p>
          <a:p>
            <a:pPr lvl="1"/>
            <a:r>
              <a:rPr lang="en-US" altLang="zh-CN" sz="1200" dirty="0" smtClean="0"/>
              <a:t>Stages </a:t>
            </a:r>
            <a:r>
              <a:rPr lang="en-US" altLang="zh-CN" sz="1200" dirty="0"/>
              <a:t>2 and 3 use the residual connection</a:t>
            </a:r>
            <a:endParaRPr lang="en-US" altLang="zh-CN" sz="800" dirty="0"/>
          </a:p>
          <a:p>
            <a:pPr marL="0" indent="0">
              <a:buNone/>
            </a:pPr>
            <a:r>
              <a:rPr lang="en-US" altLang="zh-CN" sz="2000" dirty="0" smtClean="0"/>
              <a:t>Decoder</a:t>
            </a:r>
            <a:r>
              <a:rPr lang="zh-CN" altLang="en-US" sz="2000" dirty="0" smtClean="0"/>
              <a:t>：</a:t>
            </a:r>
            <a:endParaRPr lang="en-US" altLang="zh-CN" sz="2000" dirty="0" smtClean="0"/>
          </a:p>
          <a:p>
            <a:r>
              <a:rPr lang="en-US" altLang="zh-CN" sz="2000" dirty="0"/>
              <a:t>Stage 1 – Decoder input </a:t>
            </a:r>
            <a:endParaRPr lang="en-US" altLang="zh-CN" sz="2000" dirty="0" smtClean="0"/>
          </a:p>
          <a:p>
            <a:r>
              <a:rPr lang="en-US" altLang="zh-CN" sz="2000" dirty="0"/>
              <a:t>Stage 2 Masked Multi-head attention </a:t>
            </a:r>
            <a:endParaRPr lang="en-US" altLang="zh-CN" sz="2000" dirty="0" smtClean="0"/>
          </a:p>
          <a:p>
            <a:pPr lvl="1"/>
            <a:r>
              <a:rPr lang="en-US" altLang="zh-CN" sz="1800" dirty="0" smtClean="0"/>
              <a:t>Modified </a:t>
            </a:r>
            <a:r>
              <a:rPr lang="en-US" altLang="zh-CN" sz="1800" dirty="0"/>
              <a:t>to prevent positions to attend to subsequent positions</a:t>
            </a:r>
            <a:r>
              <a:rPr lang="en-US" altLang="zh-CN" sz="1800" dirty="0" smtClean="0"/>
              <a:t>.</a:t>
            </a:r>
          </a:p>
          <a:p>
            <a:r>
              <a:rPr lang="en-US" altLang="zh-CN" sz="2000" dirty="0"/>
              <a:t>Stage </a:t>
            </a:r>
            <a:r>
              <a:rPr lang="en-US" altLang="zh-CN" sz="2000" dirty="0" smtClean="0"/>
              <a:t>3 </a:t>
            </a:r>
            <a:r>
              <a:rPr lang="en-US" altLang="zh-CN" sz="2000" dirty="0"/>
              <a:t>– Multi-head attention</a:t>
            </a:r>
          </a:p>
          <a:p>
            <a:r>
              <a:rPr lang="en-US" altLang="zh-CN" sz="2000" dirty="0"/>
              <a:t>Stage </a:t>
            </a:r>
            <a:r>
              <a:rPr lang="en-US" altLang="zh-CN" sz="2000" dirty="0" smtClean="0"/>
              <a:t>4 </a:t>
            </a:r>
            <a:r>
              <a:rPr lang="en-US" altLang="zh-CN" sz="2000" dirty="0"/>
              <a:t>– position-wise </a:t>
            </a:r>
            <a:r>
              <a:rPr lang="en-US" altLang="zh-CN" sz="2000" dirty="0" smtClean="0"/>
              <a:t>FFN</a:t>
            </a:r>
          </a:p>
          <a:p>
            <a:pPr lvl="1"/>
            <a:r>
              <a:rPr lang="en-US" altLang="zh-CN" sz="1500" dirty="0" smtClean="0"/>
              <a:t>Stages </a:t>
            </a:r>
            <a:r>
              <a:rPr lang="en-US" altLang="zh-CN" sz="1500" dirty="0"/>
              <a:t>2, 3 and 4 also use the residual connection followed by normalization layer at its output.</a:t>
            </a:r>
            <a:endParaRPr lang="zh-CN" altLang="en-US" sz="1000" dirty="0"/>
          </a:p>
        </p:txBody>
      </p:sp>
      <p:pic>
        <p:nvPicPr>
          <p:cNvPr id="4" name="Picture 3"/>
          <p:cNvPicPr>
            <a:picLocks noChangeAspect="1"/>
          </p:cNvPicPr>
          <p:nvPr/>
        </p:nvPicPr>
        <p:blipFill>
          <a:blip r:embed="rId2"/>
          <a:stretch>
            <a:fillRect/>
          </a:stretch>
        </p:blipFill>
        <p:spPr>
          <a:xfrm>
            <a:off x="0" y="0"/>
            <a:ext cx="7194481" cy="6711518"/>
          </a:xfrm>
          <a:prstGeom prst="rect">
            <a:avLst/>
          </a:prstGeom>
        </p:spPr>
      </p:pic>
    </p:spTree>
    <p:extLst>
      <p:ext uri="{BB962C8B-B14F-4D97-AF65-F5344CB8AC3E}">
        <p14:creationId xmlns:p14="http://schemas.microsoft.com/office/powerpoint/2010/main" val="125893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306" y="2726583"/>
            <a:ext cx="7288568" cy="1325563"/>
          </a:xfrm>
        </p:spPr>
        <p:txBody>
          <a:bodyPr>
            <a:normAutofit fontScale="90000"/>
          </a:bodyPr>
          <a:lstStyle/>
          <a:p>
            <a:r>
              <a:rPr lang="en-US" altLang="zh-CN" dirty="0" smtClean="0"/>
              <a:t>Seq2seq without RNN??</a:t>
            </a:r>
            <a:br>
              <a:rPr lang="en-US" altLang="zh-CN" dirty="0" smtClean="0"/>
            </a:br>
            <a:r>
              <a:rPr lang="en-US" altLang="zh-CN" dirty="0" smtClean="0"/>
              <a:t/>
            </a:r>
            <a:br>
              <a:rPr lang="en-US" altLang="zh-CN" dirty="0" smtClean="0"/>
            </a:br>
            <a:r>
              <a:rPr lang="en-US" altLang="zh-CN" dirty="0" smtClean="0"/>
              <a:t>ConvS2S: convolutional seq2seq</a:t>
            </a:r>
            <a:br>
              <a:rPr lang="en-US" altLang="zh-CN" dirty="0" smtClean="0"/>
            </a:br>
            <a:r>
              <a:rPr lang="en-US" altLang="zh-CN" dirty="0"/>
              <a:t/>
            </a:r>
            <a:br>
              <a:rPr lang="en-US" altLang="zh-CN" dirty="0"/>
            </a:br>
            <a:r>
              <a:rPr lang="en-US" altLang="zh-CN" dirty="0" err="1" smtClean="0"/>
              <a:t>convolution+attention</a:t>
            </a:r>
            <a:endParaRPr lang="zh-CN" altLang="en-US" dirty="0"/>
          </a:p>
        </p:txBody>
      </p:sp>
      <p:sp>
        <p:nvSpPr>
          <p:cNvPr id="4" name="TextBox 3"/>
          <p:cNvSpPr txBox="1"/>
          <p:nvPr/>
        </p:nvSpPr>
        <p:spPr>
          <a:xfrm>
            <a:off x="8149701" y="6334780"/>
            <a:ext cx="4412202" cy="523220"/>
          </a:xfrm>
          <a:prstGeom prst="rect">
            <a:avLst/>
          </a:prstGeom>
          <a:noFill/>
        </p:spPr>
        <p:txBody>
          <a:bodyPr wrap="square" rtlCol="0">
            <a:spAutoFit/>
          </a:bodyPr>
          <a:lstStyle/>
          <a:p>
            <a:r>
              <a:rPr lang="en-US" altLang="zh-CN" sz="1400" b="1" dirty="0"/>
              <a:t>Convolutional Sequence to Sequence Learning</a:t>
            </a:r>
          </a:p>
          <a:p>
            <a:endParaRPr lang="zh-CN" altLang="en-US" sz="1400" dirty="0"/>
          </a:p>
        </p:txBody>
      </p:sp>
    </p:spTree>
    <p:extLst>
      <p:ext uri="{BB962C8B-B14F-4D97-AF65-F5344CB8AC3E}">
        <p14:creationId xmlns:p14="http://schemas.microsoft.com/office/powerpoint/2010/main" val="240587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4122" y="22923"/>
            <a:ext cx="5007005" cy="4670887"/>
          </a:xfrm>
          <a:prstGeom prst="rect">
            <a:avLst/>
          </a:prstGeom>
        </p:spPr>
      </p:pic>
      <p:pic>
        <p:nvPicPr>
          <p:cNvPr id="5" name="Picture 4"/>
          <p:cNvPicPr>
            <a:picLocks noChangeAspect="1"/>
          </p:cNvPicPr>
          <p:nvPr/>
        </p:nvPicPr>
        <p:blipFill>
          <a:blip r:embed="rId3"/>
          <a:stretch>
            <a:fillRect/>
          </a:stretch>
        </p:blipFill>
        <p:spPr>
          <a:xfrm>
            <a:off x="170571" y="5298257"/>
            <a:ext cx="7180140" cy="1378519"/>
          </a:xfrm>
          <a:prstGeom prst="rect">
            <a:avLst/>
          </a:prstGeom>
        </p:spPr>
      </p:pic>
      <p:pic>
        <p:nvPicPr>
          <p:cNvPr id="6" name="Picture 5"/>
          <p:cNvPicPr>
            <a:picLocks noChangeAspect="1"/>
          </p:cNvPicPr>
          <p:nvPr/>
        </p:nvPicPr>
        <p:blipFill>
          <a:blip r:embed="rId4"/>
          <a:stretch>
            <a:fillRect/>
          </a:stretch>
        </p:blipFill>
        <p:spPr>
          <a:xfrm>
            <a:off x="5889964" y="4776924"/>
            <a:ext cx="6229118" cy="2001177"/>
          </a:xfrm>
          <a:prstGeom prst="rect">
            <a:avLst/>
          </a:prstGeom>
        </p:spPr>
      </p:pic>
    </p:spTree>
    <p:extLst>
      <p:ext uri="{BB962C8B-B14F-4D97-AF65-F5344CB8AC3E}">
        <p14:creationId xmlns:p14="http://schemas.microsoft.com/office/powerpoint/2010/main" val="53893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Masked Multi-head attention</a:t>
            </a:r>
            <a:endParaRPr lang="zh-CN" altLang="en-US" dirty="0"/>
          </a:p>
        </p:txBody>
      </p:sp>
      <p:sp>
        <p:nvSpPr>
          <p:cNvPr id="3" name="Content Placeholder 2"/>
          <p:cNvSpPr>
            <a:spLocks noGrp="1"/>
          </p:cNvSpPr>
          <p:nvPr>
            <p:ph idx="1"/>
          </p:nvPr>
        </p:nvSpPr>
        <p:spPr/>
        <p:txBody>
          <a:bodyPr/>
          <a:lstStyle/>
          <a:p>
            <a:r>
              <a:rPr lang="en-US" altLang="zh-CN" dirty="0" smtClean="0"/>
              <a:t>We also modify the self-attention sub-layer in the decoder stack to prevent positions from attending to subsequent positions. This masking, combined with fact that the output </a:t>
            </a:r>
            <a:r>
              <a:rPr lang="en-US" altLang="zh-CN" dirty="0" err="1" smtClean="0"/>
              <a:t>embeddings</a:t>
            </a:r>
            <a:r>
              <a:rPr lang="en-US" altLang="zh-CN" dirty="0" smtClean="0"/>
              <a:t> are offset by one position, ensures that the predictions for position </a:t>
            </a:r>
            <a:r>
              <a:rPr lang="en-US" altLang="zh-CN" dirty="0" err="1" smtClean="0"/>
              <a:t>i</a:t>
            </a:r>
            <a:r>
              <a:rPr lang="en-US" altLang="zh-CN" dirty="0" smtClean="0"/>
              <a:t> can depend only on the known outputs at positions less than </a:t>
            </a:r>
            <a:r>
              <a:rPr lang="en-US" altLang="zh-CN" dirty="0" err="1" smtClean="0"/>
              <a:t>i</a:t>
            </a:r>
            <a:r>
              <a:rPr lang="en-US" altLang="zh-CN" dirty="0" smtClean="0"/>
              <a:t>.</a:t>
            </a:r>
          </a:p>
          <a:p>
            <a:r>
              <a:rPr lang="en-US" altLang="zh-CN" dirty="0" smtClean="0"/>
              <a:t>masking out (</a:t>
            </a:r>
            <a:r>
              <a:rPr lang="en-US" altLang="zh-CN" dirty="0" smtClean="0">
                <a:solidFill>
                  <a:srgbClr val="FF0000"/>
                </a:solidFill>
              </a:rPr>
              <a:t>setting to −∞</a:t>
            </a:r>
            <a:r>
              <a:rPr lang="en-US" altLang="zh-CN" dirty="0" smtClean="0"/>
              <a:t>) all values in the input of the </a:t>
            </a:r>
            <a:r>
              <a:rPr lang="en-US" altLang="zh-CN" dirty="0" err="1" smtClean="0"/>
              <a:t>softmax</a:t>
            </a:r>
            <a:r>
              <a:rPr lang="en-US" altLang="zh-CN" dirty="0" smtClean="0"/>
              <a:t> which correspond to illegal connections</a:t>
            </a:r>
            <a:endParaRPr lang="zh-CN" altLang="en-US" dirty="0"/>
          </a:p>
        </p:txBody>
      </p:sp>
    </p:spTree>
    <p:extLst>
      <p:ext uri="{BB962C8B-B14F-4D97-AF65-F5344CB8AC3E}">
        <p14:creationId xmlns:p14="http://schemas.microsoft.com/office/powerpoint/2010/main" val="366150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Positional embedding</a:t>
            </a:r>
            <a:endParaRPr lang="zh-CN" altLang="en-US" dirty="0"/>
          </a:p>
        </p:txBody>
      </p:sp>
      <p:sp>
        <p:nvSpPr>
          <p:cNvPr id="3" name="Content Placeholder 2"/>
          <p:cNvSpPr>
            <a:spLocks noGrp="1"/>
          </p:cNvSpPr>
          <p:nvPr>
            <p:ph idx="1"/>
          </p:nvPr>
        </p:nvSpPr>
        <p:spPr/>
        <p:txBody>
          <a:bodyPr/>
          <a:lstStyle/>
          <a:p>
            <a:r>
              <a:rPr lang="en-US" altLang="zh-CN" dirty="0" smtClean="0"/>
              <a:t>Fixed positional embedding</a:t>
            </a:r>
          </a:p>
          <a:p>
            <a:endParaRPr lang="en-US" altLang="zh-CN" dirty="0"/>
          </a:p>
          <a:p>
            <a:endParaRPr lang="en-US" altLang="zh-CN" dirty="0" smtClean="0"/>
          </a:p>
          <a:p>
            <a:endParaRPr lang="en-US" altLang="zh-CN" dirty="0"/>
          </a:p>
          <a:p>
            <a:endParaRPr lang="en-US" altLang="zh-CN" dirty="0" smtClean="0"/>
          </a:p>
          <a:p>
            <a:r>
              <a:rPr lang="en-US" altLang="zh-CN" dirty="0" smtClean="0"/>
              <a:t>Feed Forward Network</a:t>
            </a:r>
          </a:p>
          <a:p>
            <a:endParaRPr lang="en-US" altLang="zh-CN" dirty="0"/>
          </a:p>
          <a:p>
            <a:endParaRPr lang="zh-CN" altLang="en-US" dirty="0"/>
          </a:p>
        </p:txBody>
      </p:sp>
      <p:pic>
        <p:nvPicPr>
          <p:cNvPr id="5" name="Picture 4"/>
          <p:cNvPicPr>
            <a:picLocks noChangeAspect="1"/>
          </p:cNvPicPr>
          <p:nvPr/>
        </p:nvPicPr>
        <p:blipFill>
          <a:blip r:embed="rId2"/>
          <a:stretch>
            <a:fillRect/>
          </a:stretch>
        </p:blipFill>
        <p:spPr>
          <a:xfrm>
            <a:off x="1000125" y="2396773"/>
            <a:ext cx="2876550" cy="600075"/>
          </a:xfrm>
          <a:prstGeom prst="rect">
            <a:avLst/>
          </a:prstGeom>
        </p:spPr>
      </p:pic>
      <p:sp>
        <p:nvSpPr>
          <p:cNvPr id="6" name="TextBox 5"/>
          <p:cNvSpPr txBox="1"/>
          <p:nvPr/>
        </p:nvSpPr>
        <p:spPr>
          <a:xfrm>
            <a:off x="1145220" y="3064317"/>
            <a:ext cx="6889072" cy="1200329"/>
          </a:xfrm>
          <a:prstGeom prst="rect">
            <a:avLst/>
          </a:prstGeom>
          <a:noFill/>
        </p:spPr>
        <p:txBody>
          <a:bodyPr wrap="square" rtlCol="0">
            <a:spAutoFit/>
          </a:bodyPr>
          <a:lstStyle/>
          <a:p>
            <a:r>
              <a:rPr lang="en-US" altLang="zh-CN" dirty="0" smtClean="0"/>
              <a:t>i: indicates the frequency</a:t>
            </a:r>
          </a:p>
          <a:p>
            <a:r>
              <a:rPr lang="en-US" altLang="zh-CN" dirty="0"/>
              <a:t>The wavelengths form a geometric progression from 2π to 10000 · </a:t>
            </a:r>
            <a:r>
              <a:rPr lang="en-US" altLang="zh-CN" dirty="0" smtClean="0"/>
              <a:t>2π</a:t>
            </a:r>
          </a:p>
          <a:p>
            <a:endParaRPr lang="zh-CN" altLang="en-US" dirty="0"/>
          </a:p>
        </p:txBody>
      </p:sp>
      <p:pic>
        <p:nvPicPr>
          <p:cNvPr id="4" name="Picture 3"/>
          <p:cNvPicPr>
            <a:picLocks noChangeAspect="1"/>
          </p:cNvPicPr>
          <p:nvPr/>
        </p:nvPicPr>
        <p:blipFill>
          <a:blip r:embed="rId3"/>
          <a:stretch>
            <a:fillRect/>
          </a:stretch>
        </p:blipFill>
        <p:spPr>
          <a:xfrm>
            <a:off x="1864874" y="4945679"/>
            <a:ext cx="4430573" cy="663814"/>
          </a:xfrm>
          <a:prstGeom prst="rect">
            <a:avLst/>
          </a:prstGeom>
        </p:spPr>
      </p:pic>
    </p:spTree>
    <p:extLst>
      <p:ext uri="{BB962C8B-B14F-4D97-AF65-F5344CB8AC3E}">
        <p14:creationId xmlns:p14="http://schemas.microsoft.com/office/powerpoint/2010/main" val="289930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Why use self-attention</a:t>
            </a:r>
            <a:endParaRPr lang="zh-CN" altLang="en-US" dirty="0"/>
          </a:p>
        </p:txBody>
      </p:sp>
      <p:sp>
        <p:nvSpPr>
          <p:cNvPr id="3" name="Content Placeholder 2"/>
          <p:cNvSpPr>
            <a:spLocks noGrp="1"/>
          </p:cNvSpPr>
          <p:nvPr>
            <p:ph idx="1"/>
          </p:nvPr>
        </p:nvSpPr>
        <p:spPr/>
        <p:txBody>
          <a:bodyPr>
            <a:normAutofit/>
          </a:bodyPr>
          <a:lstStyle/>
          <a:p>
            <a:r>
              <a:rPr lang="en-US" altLang="zh-CN" sz="2000" dirty="0"/>
              <a:t>self-attention layer enable each position to attend to all previous positions in the decoder, including the current position</a:t>
            </a:r>
            <a:r>
              <a:rPr lang="en-US" altLang="zh-CN" sz="2000" dirty="0" smtClean="0"/>
              <a:t>.</a:t>
            </a:r>
          </a:p>
          <a:p>
            <a:r>
              <a:rPr lang="en-US" altLang="zh-CN" sz="2000" dirty="0"/>
              <a:t>use of self-attention layers instead of recurrent or convolutional layers </a:t>
            </a:r>
            <a:endParaRPr lang="en-US" altLang="zh-CN" sz="2000" dirty="0" smtClean="0"/>
          </a:p>
          <a:p>
            <a:pPr lvl="1"/>
            <a:r>
              <a:rPr lang="zh-CN" altLang="zh-CN" sz="1800" dirty="0" smtClean="0">
                <a:latin typeface="Arial" panose="020B0604020202020204" pitchFamily="34" charset="0"/>
                <a:ea typeface="Source Serif Pro"/>
                <a:cs typeface="Arial" panose="020B0604020202020204" pitchFamily="34" charset="0"/>
              </a:rPr>
              <a:t>s</a:t>
            </a:r>
            <a:r>
              <a:rPr lang="zh-CN" altLang="zh-CN" sz="1800" dirty="0">
                <a:latin typeface="Arial" panose="020B0604020202020204" pitchFamily="34" charset="0"/>
                <a:ea typeface="Source Serif Pro"/>
                <a:cs typeface="Arial" panose="020B0604020202020204" pitchFamily="34" charset="0"/>
              </a:rPr>
              <a:t>elf-attention layers connects all positions with </a:t>
            </a:r>
            <a:r>
              <a:rPr lang="zh-CN" altLang="zh-CN" sz="1800" dirty="0">
                <a:latin typeface="Arial" panose="020B0604020202020204" pitchFamily="34" charset="0"/>
                <a:ea typeface="MathJax_Math-italic"/>
                <a:cs typeface="Arial" panose="020B0604020202020204" pitchFamily="34" charset="0"/>
              </a:rPr>
              <a:t>O</a:t>
            </a:r>
            <a:r>
              <a:rPr lang="zh-CN" altLang="zh-CN" sz="1800" dirty="0">
                <a:latin typeface="Arial" panose="020B0604020202020204" pitchFamily="34" charset="0"/>
                <a:ea typeface="MathJax_Main"/>
                <a:cs typeface="Arial" panose="020B0604020202020204" pitchFamily="34" charset="0"/>
              </a:rPr>
              <a:t>(1</a:t>
            </a:r>
            <a:r>
              <a:rPr lang="zh-CN" altLang="zh-CN" sz="1800" dirty="0" smtClean="0">
                <a:latin typeface="Arial" panose="020B0604020202020204" pitchFamily="34" charset="0"/>
                <a:ea typeface="MathJax_Main"/>
                <a:cs typeface="Arial" panose="020B0604020202020204" pitchFamily="34" charset="0"/>
              </a:rPr>
              <a:t>)</a:t>
            </a:r>
            <a:r>
              <a:rPr lang="zh-CN" altLang="zh-CN" sz="1800" dirty="0" smtClean="0">
                <a:latin typeface="Arial" panose="020B0604020202020204" pitchFamily="34" charset="0"/>
                <a:ea typeface="Source Serif Pro"/>
                <a:cs typeface="Arial" panose="020B0604020202020204" pitchFamily="34" charset="0"/>
              </a:rPr>
              <a:t> </a:t>
            </a:r>
            <a:r>
              <a:rPr lang="zh-CN" altLang="zh-CN" sz="1800" dirty="0">
                <a:latin typeface="Arial" panose="020B0604020202020204" pitchFamily="34" charset="0"/>
                <a:ea typeface="Source Serif Pro"/>
                <a:cs typeface="Arial" panose="020B0604020202020204" pitchFamily="34" charset="0"/>
              </a:rPr>
              <a:t> number of sequentially executed operations (eg. vs </a:t>
            </a:r>
            <a:r>
              <a:rPr lang="zh-CN" altLang="zh-CN" sz="1800" dirty="0">
                <a:latin typeface="Arial" panose="020B0604020202020204" pitchFamily="34" charset="0"/>
                <a:ea typeface="MathJax_Math-italic"/>
                <a:cs typeface="Arial" panose="020B0604020202020204" pitchFamily="34" charset="0"/>
              </a:rPr>
              <a:t>O</a:t>
            </a:r>
            <a:r>
              <a:rPr lang="zh-CN" altLang="zh-CN" sz="1800" dirty="0">
                <a:latin typeface="Arial" panose="020B0604020202020204" pitchFamily="34" charset="0"/>
                <a:ea typeface="MathJax_Main"/>
                <a:cs typeface="Arial" panose="020B0604020202020204" pitchFamily="34" charset="0"/>
              </a:rPr>
              <a:t>(</a:t>
            </a:r>
            <a:r>
              <a:rPr lang="zh-CN" altLang="zh-CN" sz="1800" dirty="0">
                <a:latin typeface="Arial" panose="020B0604020202020204" pitchFamily="34" charset="0"/>
                <a:ea typeface="MathJax_Math-italic"/>
                <a:cs typeface="Arial" panose="020B0604020202020204" pitchFamily="34" charset="0"/>
              </a:rPr>
              <a:t>n</a:t>
            </a:r>
            <a:r>
              <a:rPr lang="zh-CN" altLang="zh-CN" sz="1800" dirty="0" smtClean="0">
                <a:latin typeface="Arial" panose="020B0604020202020204" pitchFamily="34" charset="0"/>
                <a:ea typeface="MathJax_Main"/>
                <a:cs typeface="Arial" panose="020B0604020202020204" pitchFamily="34" charset="0"/>
              </a:rPr>
              <a:t>)</a:t>
            </a:r>
            <a:r>
              <a:rPr lang="zh-CN" altLang="zh-CN" sz="1800" dirty="0" smtClean="0">
                <a:latin typeface="Arial" panose="020B0604020202020204" pitchFamily="34" charset="0"/>
                <a:ea typeface="Source Serif Pro"/>
                <a:cs typeface="Arial" panose="020B0604020202020204" pitchFamily="34" charset="0"/>
              </a:rPr>
              <a:t> </a:t>
            </a:r>
            <a:r>
              <a:rPr lang="zh-CN" altLang="zh-CN" sz="1800" dirty="0">
                <a:latin typeface="Arial" panose="020B0604020202020204" pitchFamily="34" charset="0"/>
                <a:ea typeface="Source Serif Pro"/>
                <a:cs typeface="Arial" panose="020B0604020202020204" pitchFamily="34" charset="0"/>
              </a:rPr>
              <a:t> in RNN)</a:t>
            </a:r>
          </a:p>
          <a:p>
            <a:pPr lvl="1"/>
            <a:r>
              <a:rPr lang="en-US" altLang="zh-CN" sz="1800" dirty="0">
                <a:latin typeface="Arial" panose="020B0604020202020204" pitchFamily="34" charset="0"/>
                <a:cs typeface="Arial" panose="020B0604020202020204" pitchFamily="34" charset="0"/>
              </a:rPr>
              <a:t>Minimize maximum path length between any two input and output positions in network composed of the different layer types . The shorter the path between any combination of positions in the input and output sequences, the easier to learn long-range dependencies. </a:t>
            </a:r>
            <a:r>
              <a:rPr lang="zh-CN" altLang="zh-CN" sz="1050" dirty="0">
                <a:latin typeface="Arial" panose="020B0604020202020204" pitchFamily="34" charset="0"/>
              </a:rPr>
              <a:t/>
            </a:r>
            <a:br>
              <a:rPr lang="zh-CN" altLang="zh-CN" sz="1050" dirty="0">
                <a:latin typeface="Arial" panose="020B0604020202020204" pitchFamily="34" charset="0"/>
              </a:rPr>
            </a:br>
            <a:endParaRPr lang="zh-CN" altLang="zh-CN" sz="2800" dirty="0">
              <a:latin typeface="Arial" panose="020B0604020202020204" pitchFamily="34" charset="0"/>
            </a:endParaRPr>
          </a:p>
          <a:p>
            <a:pPr lvl="1"/>
            <a:endParaRPr lang="zh-CN" altLang="en-US" sz="1800" dirty="0"/>
          </a:p>
        </p:txBody>
      </p:sp>
      <p:pic>
        <p:nvPicPr>
          <p:cNvPr id="6" name="Picture 5"/>
          <p:cNvPicPr>
            <a:picLocks noChangeAspect="1"/>
          </p:cNvPicPr>
          <p:nvPr/>
        </p:nvPicPr>
        <p:blipFill>
          <a:blip r:embed="rId2"/>
          <a:stretch>
            <a:fillRect/>
          </a:stretch>
        </p:blipFill>
        <p:spPr>
          <a:xfrm>
            <a:off x="2088842" y="4490019"/>
            <a:ext cx="6629400" cy="2085975"/>
          </a:xfrm>
          <a:prstGeom prst="rect">
            <a:avLst/>
          </a:prstGeom>
        </p:spPr>
      </p:pic>
    </p:spTree>
    <p:extLst>
      <p:ext uri="{BB962C8B-B14F-4D97-AF65-F5344CB8AC3E}">
        <p14:creationId xmlns:p14="http://schemas.microsoft.com/office/powerpoint/2010/main" val="1083415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Flowchart</a:t>
            </a:r>
            <a:endParaRPr lang="zh-CN" alt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2594" y="1778611"/>
            <a:ext cx="4920240" cy="4351338"/>
          </a:xfrm>
        </p:spPr>
      </p:pic>
    </p:spTree>
    <p:extLst>
      <p:ext uri="{BB962C8B-B14F-4D97-AF65-F5344CB8AC3E}">
        <p14:creationId xmlns:p14="http://schemas.microsoft.com/office/powerpoint/2010/main" val="3142628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err="1"/>
              <a:t>C</a:t>
            </a:r>
            <a:r>
              <a:rPr lang="en-US" altLang="zh-CN" b="1" dirty="0" err="1" smtClean="0"/>
              <a:t>oreference</a:t>
            </a:r>
            <a:r>
              <a:rPr lang="en-US" altLang="zh-CN" b="1" dirty="0" smtClean="0"/>
              <a:t> resolution</a:t>
            </a:r>
            <a:endParaRPr lang="zh-CN" altLang="en-US" dirty="0"/>
          </a:p>
        </p:txBody>
      </p:sp>
      <p:sp>
        <p:nvSpPr>
          <p:cNvPr id="3" name="Content Placeholder 2"/>
          <p:cNvSpPr>
            <a:spLocks noGrp="1"/>
          </p:cNvSpPr>
          <p:nvPr>
            <p:ph idx="1"/>
          </p:nvPr>
        </p:nvSpPr>
        <p:spPr/>
        <p:txBody>
          <a:bodyPr/>
          <a:lstStyle/>
          <a:p>
            <a:r>
              <a:rPr lang="en-US" altLang="zh-CN" dirty="0"/>
              <a:t>It is worth noting that this self-attention strategy allows to face the issue of </a:t>
            </a:r>
            <a:r>
              <a:rPr lang="en-US" altLang="zh-CN" b="1" dirty="0" err="1"/>
              <a:t>coreference</a:t>
            </a:r>
            <a:r>
              <a:rPr lang="en-US" altLang="zh-CN" b="1" dirty="0"/>
              <a:t> resolution</a:t>
            </a:r>
            <a:r>
              <a:rPr lang="en-US" altLang="zh-CN" dirty="0"/>
              <a:t> where e.g. word “</a:t>
            </a:r>
            <a:r>
              <a:rPr lang="en-US" altLang="zh-CN" i="1" dirty="0"/>
              <a:t>it</a:t>
            </a:r>
            <a:r>
              <a:rPr lang="en-US" altLang="zh-CN" dirty="0"/>
              <a:t>” in a sentence can refer to different noun of the sentence depending on context.</a:t>
            </a:r>
            <a:endParaRPr lang="zh-CN" altLang="en-US" dirty="0"/>
          </a:p>
        </p:txBody>
      </p:sp>
      <p:pic>
        <p:nvPicPr>
          <p:cNvPr id="4" name="Picture 3"/>
          <p:cNvPicPr>
            <a:picLocks noChangeAspect="1"/>
          </p:cNvPicPr>
          <p:nvPr/>
        </p:nvPicPr>
        <p:blipFill>
          <a:blip r:embed="rId2"/>
          <a:stretch>
            <a:fillRect/>
          </a:stretch>
        </p:blipFill>
        <p:spPr>
          <a:xfrm>
            <a:off x="2642089" y="3540737"/>
            <a:ext cx="6493119" cy="3042706"/>
          </a:xfrm>
          <a:prstGeom prst="rect">
            <a:avLst/>
          </a:prstGeom>
        </p:spPr>
      </p:pic>
    </p:spTree>
    <p:extLst>
      <p:ext uri="{BB962C8B-B14F-4D97-AF65-F5344CB8AC3E}">
        <p14:creationId xmlns:p14="http://schemas.microsoft.com/office/powerpoint/2010/main" val="50749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2997601" y="2076681"/>
            <a:ext cx="6534150" cy="2828925"/>
          </a:xfrm>
          <a:prstGeom prst="rect">
            <a:avLst/>
          </a:prstGeom>
        </p:spPr>
      </p:pic>
    </p:spTree>
    <p:extLst>
      <p:ext uri="{BB962C8B-B14F-4D97-AF65-F5344CB8AC3E}">
        <p14:creationId xmlns:p14="http://schemas.microsoft.com/office/powerpoint/2010/main" val="43704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2786062" y="1027906"/>
            <a:ext cx="6619875" cy="4686300"/>
          </a:xfrm>
          <a:prstGeom prst="rect">
            <a:avLst/>
          </a:prstGeom>
        </p:spPr>
      </p:pic>
    </p:spTree>
    <p:extLst>
      <p:ext uri="{BB962C8B-B14F-4D97-AF65-F5344CB8AC3E}">
        <p14:creationId xmlns:p14="http://schemas.microsoft.com/office/powerpoint/2010/main" val="362331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3073616" y="68524"/>
            <a:ext cx="5750788" cy="6673551"/>
          </a:xfrm>
          <a:prstGeom prst="rect">
            <a:avLst/>
          </a:prstGeom>
        </p:spPr>
      </p:pic>
    </p:spTree>
    <p:extLst>
      <p:ext uri="{BB962C8B-B14F-4D97-AF65-F5344CB8AC3E}">
        <p14:creationId xmlns:p14="http://schemas.microsoft.com/office/powerpoint/2010/main" val="393275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797" y="2593420"/>
            <a:ext cx="7426912" cy="1325563"/>
          </a:xfrm>
        </p:spPr>
        <p:txBody>
          <a:bodyPr/>
          <a:lstStyle/>
          <a:p>
            <a:r>
              <a:rPr lang="en-US" altLang="zh-CN" dirty="0" smtClean="0"/>
              <a:t>Spatial Transformer Networks</a:t>
            </a:r>
            <a:br>
              <a:rPr lang="en-US" altLang="zh-CN" dirty="0" smtClean="0"/>
            </a:br>
            <a:r>
              <a:rPr lang="en-US" altLang="zh-CN" dirty="0"/>
              <a:t>	</a:t>
            </a:r>
            <a:r>
              <a:rPr lang="en-US" altLang="zh-CN" sz="3600" dirty="0" smtClean="0"/>
              <a:t>-a different attention mechanism</a:t>
            </a:r>
            <a:endParaRPr lang="zh-CN" altLang="en-US" sz="3600" dirty="0"/>
          </a:p>
        </p:txBody>
      </p:sp>
      <p:sp>
        <p:nvSpPr>
          <p:cNvPr id="4" name="TextBox 3"/>
          <p:cNvSpPr txBox="1"/>
          <p:nvPr/>
        </p:nvSpPr>
        <p:spPr>
          <a:xfrm>
            <a:off x="470516" y="6249880"/>
            <a:ext cx="6347533" cy="369332"/>
          </a:xfrm>
          <a:prstGeom prst="rect">
            <a:avLst/>
          </a:prstGeom>
          <a:noFill/>
        </p:spPr>
        <p:txBody>
          <a:bodyPr wrap="square" rtlCol="0">
            <a:spAutoFit/>
          </a:bodyPr>
          <a:lstStyle/>
          <a:p>
            <a:r>
              <a:rPr lang="en-US" altLang="zh-CN" dirty="0" err="1"/>
              <a:t>Jaderberg</a:t>
            </a:r>
            <a:r>
              <a:rPr lang="en-US" altLang="zh-CN" dirty="0"/>
              <a:t> et al, “Spatial Transformer Networks”, NIPS 2015</a:t>
            </a:r>
            <a:endParaRPr lang="zh-CN" altLang="en-US" dirty="0"/>
          </a:p>
        </p:txBody>
      </p:sp>
    </p:spTree>
    <p:extLst>
      <p:ext uri="{BB962C8B-B14F-4D97-AF65-F5344CB8AC3E}">
        <p14:creationId xmlns:p14="http://schemas.microsoft.com/office/powerpoint/2010/main" val="391075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r>
              <a:rPr lang="en-US" altLang="zh-CN" dirty="0"/>
              <a:t>a 100% convolutional architecture to represent hierarchical representation of input sequence. </a:t>
            </a:r>
            <a:endParaRPr lang="en-US" altLang="zh-CN" dirty="0" smtClean="0"/>
          </a:p>
          <a:p>
            <a:r>
              <a:rPr lang="en-US" altLang="zh-CN" dirty="0"/>
              <a:t>The crux is that close input elements interact at lower layers while distant interacts at higher layers. </a:t>
            </a:r>
            <a:endParaRPr lang="zh-CN" altLang="en-US" dirty="0"/>
          </a:p>
        </p:txBody>
      </p:sp>
    </p:spTree>
    <p:extLst>
      <p:ext uri="{BB962C8B-B14F-4D97-AF65-F5344CB8AC3E}">
        <p14:creationId xmlns:p14="http://schemas.microsoft.com/office/powerpoint/2010/main" val="1001503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r>
              <a:rPr lang="en-US" altLang="zh-CN" dirty="0" smtClean="0"/>
              <a:t>Would like to pay </a:t>
            </a:r>
            <a:r>
              <a:rPr lang="en-US" altLang="zh-CN" b="1" dirty="0" smtClean="0">
                <a:solidFill>
                  <a:srgbClr val="FF0000"/>
                </a:solidFill>
              </a:rPr>
              <a:t>attention</a:t>
            </a:r>
            <a:r>
              <a:rPr lang="en-US" altLang="zh-CN" dirty="0" smtClean="0"/>
              <a:t> to certain areas of an image</a:t>
            </a:r>
            <a:endParaRPr lang="zh-CN" altLang="en-US" dirty="0"/>
          </a:p>
        </p:txBody>
      </p:sp>
      <p:pic>
        <p:nvPicPr>
          <p:cNvPr id="4" name="Picture 3"/>
          <p:cNvPicPr>
            <a:picLocks noChangeAspect="1"/>
          </p:cNvPicPr>
          <p:nvPr/>
        </p:nvPicPr>
        <p:blipFill>
          <a:blip r:embed="rId2"/>
          <a:stretch>
            <a:fillRect/>
          </a:stretch>
        </p:blipFill>
        <p:spPr>
          <a:xfrm>
            <a:off x="3509130" y="2483898"/>
            <a:ext cx="5457825" cy="4038600"/>
          </a:xfrm>
          <a:prstGeom prst="rect">
            <a:avLst/>
          </a:prstGeom>
        </p:spPr>
      </p:pic>
    </p:spTree>
    <p:extLst>
      <p:ext uri="{BB962C8B-B14F-4D97-AF65-F5344CB8AC3E}">
        <p14:creationId xmlns:p14="http://schemas.microsoft.com/office/powerpoint/2010/main" val="256799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1045946" y="1888447"/>
            <a:ext cx="9496425" cy="4057650"/>
          </a:xfrm>
          <a:prstGeom prst="rect">
            <a:avLst/>
          </a:prstGeom>
        </p:spPr>
      </p:pic>
    </p:spTree>
    <p:extLst>
      <p:ext uri="{BB962C8B-B14F-4D97-AF65-F5344CB8AC3E}">
        <p14:creationId xmlns:p14="http://schemas.microsoft.com/office/powerpoint/2010/main" val="3335784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709612" y="1597703"/>
            <a:ext cx="10772775" cy="4514850"/>
          </a:xfrm>
          <a:prstGeom prst="rect">
            <a:avLst/>
          </a:prstGeom>
        </p:spPr>
      </p:pic>
      <p:sp>
        <p:nvSpPr>
          <p:cNvPr id="5" name="TextBox 4"/>
          <p:cNvSpPr txBox="1"/>
          <p:nvPr/>
        </p:nvSpPr>
        <p:spPr>
          <a:xfrm>
            <a:off x="7004482" y="6083530"/>
            <a:ext cx="4128117"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Affine transformation. </a:t>
            </a:r>
            <a:endParaRPr lang="en-US" altLang="zh-CN" dirty="0"/>
          </a:p>
          <a:p>
            <a:r>
              <a:rPr lang="en-US" altLang="zh-CN" dirty="0" smtClean="0"/>
              <a:t>But it can be a more general transform</a:t>
            </a:r>
            <a:endParaRPr lang="zh-CN" altLang="en-US" dirty="0"/>
          </a:p>
        </p:txBody>
      </p:sp>
      <mc:AlternateContent xmlns:mc="http://schemas.openxmlformats.org/markup-compatibility/2006" xmlns:a14="http://schemas.microsoft.com/office/drawing/2010/main">
        <mc:Choice Requires="a14">
          <p:sp>
            <p:nvSpPr>
              <p:cNvPr id="6" name="TextBox 5"/>
              <p:cNvSpPr txBox="1"/>
              <p:nvPr/>
            </p:nvSpPr>
            <p:spPr>
              <a:xfrm>
                <a:off x="9942989" y="2201662"/>
                <a:ext cx="2130641"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14:m>
                  <m:oMath xmlns:m="http://schemas.openxmlformats.org/officeDocument/2006/math">
                    <m:r>
                      <a:rPr lang="en-US" altLang="zh-CN" b="0" i="1" smtClean="0">
                        <a:latin typeface="Cambria Math" panose="02040503050406030204" pitchFamily="18" charset="0"/>
                      </a:rPr>
                      <m:t>𝜃</m:t>
                    </m:r>
                  </m:oMath>
                </a14:m>
                <a:r>
                  <a:rPr lang="en-US" altLang="zh-CN" dirty="0" smtClean="0"/>
                  <a:t>: parameters we need to learn</a:t>
                </a:r>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9942989" y="2201662"/>
                <a:ext cx="2130641" cy="646331"/>
              </a:xfrm>
              <a:prstGeom prst="rect">
                <a:avLst/>
              </a:prstGeom>
              <a:blipFill rotWithShape="0">
                <a:blip r:embed="rId3"/>
                <a:stretch>
                  <a:fillRect l="-1989" t="-3704" b="-129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66943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r>
              <a:rPr lang="en-US" altLang="zh-CN" dirty="0" smtClean="0"/>
              <a:t>A module can be inserted to any place of a network </a:t>
            </a:r>
          </a:p>
          <a:p>
            <a:pPr lvl="1"/>
            <a:r>
              <a:rPr lang="en-US" altLang="zh-CN" dirty="0" smtClean="0"/>
              <a:t>Used several times in later </a:t>
            </a:r>
            <a:r>
              <a:rPr lang="en-US" altLang="zh-CN" dirty="0" err="1" smtClean="0"/>
              <a:t>deepmind</a:t>
            </a:r>
            <a:r>
              <a:rPr lang="en-US" altLang="zh-CN" dirty="0" smtClean="0"/>
              <a:t> papers</a:t>
            </a:r>
            <a:endParaRPr lang="zh-CN" altLang="en-US" dirty="0"/>
          </a:p>
        </p:txBody>
      </p:sp>
      <p:pic>
        <p:nvPicPr>
          <p:cNvPr id="4" name="Picture 3"/>
          <p:cNvPicPr>
            <a:picLocks noChangeAspect="1"/>
          </p:cNvPicPr>
          <p:nvPr/>
        </p:nvPicPr>
        <p:blipFill>
          <a:blip r:embed="rId2"/>
          <a:stretch>
            <a:fillRect/>
          </a:stretch>
        </p:blipFill>
        <p:spPr>
          <a:xfrm>
            <a:off x="838200" y="2831468"/>
            <a:ext cx="10932310" cy="4026532"/>
          </a:xfrm>
          <a:prstGeom prst="rect">
            <a:avLst/>
          </a:prstGeom>
        </p:spPr>
      </p:pic>
      <p:sp>
        <p:nvSpPr>
          <p:cNvPr id="6" name="Rounded Rectangular Callout 5"/>
          <p:cNvSpPr/>
          <p:nvPr/>
        </p:nvSpPr>
        <p:spPr>
          <a:xfrm>
            <a:off x="7434038" y="3409025"/>
            <a:ext cx="2752078" cy="488272"/>
          </a:xfrm>
          <a:prstGeom prst="wedgeRoundRectCallout">
            <a:avLst>
              <a:gd name="adj1" fmla="val -59543"/>
              <a:gd name="adj2" fmla="val 1847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smtClean="0"/>
              <a:t>The set of sampling points</a:t>
            </a:r>
            <a:endParaRPr lang="zh-CN" altLang="en-US" dirty="0"/>
          </a:p>
        </p:txBody>
      </p:sp>
    </p:spTree>
    <p:extLst>
      <p:ext uri="{BB962C8B-B14F-4D97-AF65-F5344CB8AC3E}">
        <p14:creationId xmlns:p14="http://schemas.microsoft.com/office/powerpoint/2010/main" val="1193188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p:cNvPicPr>
            <a:picLocks noChangeAspect="1"/>
          </p:cNvPicPr>
          <p:nvPr/>
        </p:nvPicPr>
        <p:blipFill>
          <a:blip r:embed="rId2"/>
          <a:stretch>
            <a:fillRect/>
          </a:stretch>
        </p:blipFill>
        <p:spPr>
          <a:xfrm>
            <a:off x="944454" y="1027906"/>
            <a:ext cx="10001250" cy="52197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918229" y="6176963"/>
                <a:ext cx="4953740" cy="671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t>Output V is determined by input U and sampling points </a:t>
                </a:r>
                <a14:m>
                  <m:oMath xmlns:m="http://schemas.openxmlformats.org/officeDocument/2006/math">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𝑠</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𝑠</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oMath>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918229" y="6176963"/>
                <a:ext cx="4953740" cy="671209"/>
              </a:xfrm>
              <a:prstGeom prst="rect">
                <a:avLst/>
              </a:prstGeom>
              <a:blipFill rotWithShape="0">
                <a:blip r:embed="rId3"/>
                <a:stretch>
                  <a:fillRect l="-983" t="-3571"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21437" y="3240350"/>
                <a:ext cx="3471169"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200" dirty="0" smtClean="0"/>
                  <a:t>The localization network can be FC network or a CNN.</a:t>
                </a:r>
              </a:p>
              <a:p>
                <a:r>
                  <a:rPr lang="en-US" altLang="zh-CN" sz="1200" dirty="0" smtClean="0"/>
                  <a:t>The last layer should a regression layer to produce </a:t>
                </a:r>
                <a14:m>
                  <m:oMath xmlns:m="http://schemas.openxmlformats.org/officeDocument/2006/math">
                    <m:r>
                      <a:rPr lang="en-US" altLang="zh-CN" sz="1200" b="0" i="1" smtClean="0">
                        <a:latin typeface="Cambria Math" panose="02040503050406030204" pitchFamily="18" charset="0"/>
                      </a:rPr>
                      <m:t>𝜃</m:t>
                    </m:r>
                  </m:oMath>
                </a14:m>
                <a:endParaRPr lang="zh-CN" altLang="en-U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621437" y="3240350"/>
                <a:ext cx="3471169" cy="461665"/>
              </a:xfrm>
              <a:prstGeom prst="rect">
                <a:avLst/>
              </a:prstGeom>
              <a:blipFill rotWithShape="0">
                <a:blip r:embed="rId4"/>
                <a:stretch>
                  <a:fillRect r="-876"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79184" y="3062796"/>
                <a:ext cx="3483283" cy="6473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14:m>
                  <m:oMath xmlns:m="http://schemas.openxmlformats.org/officeDocument/2006/math">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𝑖</m:t>
                            </m:r>
                          </m:sub>
                          <m:sup>
                            <m:r>
                              <a:rPr lang="en-US" altLang="zh-CN" i="1">
                                <a:latin typeface="Cambria Math" panose="02040503050406030204" pitchFamily="18" charset="0"/>
                              </a:rPr>
                              <m:t>𝑠</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𝑦</m:t>
                            </m:r>
                          </m:e>
                          <m:sub>
                            <m:r>
                              <a:rPr lang="en-US" altLang="zh-CN" i="1">
                                <a:latin typeface="Cambria Math" panose="02040503050406030204" pitchFamily="18" charset="0"/>
                              </a:rPr>
                              <m:t>𝑖</m:t>
                            </m:r>
                          </m:sub>
                          <m:sup>
                            <m:r>
                              <a:rPr lang="en-US" altLang="zh-CN" i="1">
                                <a:latin typeface="Cambria Math" panose="02040503050406030204" pitchFamily="18" charset="0"/>
                              </a:rPr>
                              <m:t>𝑠</m:t>
                            </m:r>
                          </m:sup>
                        </m:sSubSup>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𝜃</m:t>
                        </m:r>
                      </m:sub>
                    </m:sSub>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a14:m>
                <a:r>
                  <a:rPr lang="zh-CN" altLang="en-US" dirty="0" smtClean="0"/>
                  <a:t> </a:t>
                </a:r>
                <a:r>
                  <a:rPr lang="en-US" altLang="zh-CN" dirty="0" smtClean="0"/>
                  <a:t>indicates which points in U we want to focus on</a:t>
                </a:r>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679184" y="3062796"/>
                <a:ext cx="3483283" cy="647357"/>
              </a:xfrm>
              <a:prstGeom prst="rect">
                <a:avLst/>
              </a:prstGeom>
              <a:blipFill rotWithShape="0">
                <a:blip r:embed="rId5"/>
                <a:stretch>
                  <a:fillRect l="-1396" t="-3670" b="-119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77987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dirty="0"/>
          </a:p>
        </p:txBody>
      </p:sp>
      <p:pic>
        <p:nvPicPr>
          <p:cNvPr id="4" name="Picture 3"/>
          <p:cNvPicPr>
            <a:picLocks noChangeAspect="1"/>
          </p:cNvPicPr>
          <p:nvPr/>
        </p:nvPicPr>
        <p:blipFill>
          <a:blip r:embed="rId2"/>
          <a:stretch>
            <a:fillRect/>
          </a:stretch>
        </p:blipFill>
        <p:spPr>
          <a:xfrm>
            <a:off x="3219126" y="3121703"/>
            <a:ext cx="4848225" cy="1466850"/>
          </a:xfrm>
          <a:prstGeom prst="rect">
            <a:avLst/>
          </a:prstGeom>
        </p:spPr>
      </p:pic>
    </p:spTree>
    <p:extLst>
      <p:ext uri="{BB962C8B-B14F-4D97-AF65-F5344CB8AC3E}">
        <p14:creationId xmlns:p14="http://schemas.microsoft.com/office/powerpoint/2010/main" val="705587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a:xfrm>
            <a:off x="838199" y="2074477"/>
            <a:ext cx="11572783" cy="704977"/>
          </a:xfrm>
        </p:spPr>
        <p:txBody>
          <a:bodyPr>
            <a:normAutofit lnSpcReduction="10000"/>
          </a:bodyPr>
          <a:lstStyle/>
          <a:p>
            <a:r>
              <a:rPr lang="en-US" altLang="zh-CN" sz="2400" dirty="0" smtClean="0"/>
              <a:t>We can even learn the target grid B (using “</a:t>
            </a:r>
            <a:r>
              <a:rPr lang="en-US" altLang="zh-CN" sz="2400" dirty="0" smtClean="0">
                <a:solidFill>
                  <a:schemeClr val="accent1">
                    <a:lumMod val="75000"/>
                  </a:schemeClr>
                </a:solidFill>
              </a:rPr>
              <a:t>thin plate spline</a:t>
            </a:r>
            <a:r>
              <a:rPr lang="en-US" altLang="zh-CN" sz="2400" dirty="0" smtClean="0"/>
              <a:t>”) (again through </a:t>
            </a:r>
            <a:r>
              <a:rPr lang="en-US" altLang="zh-CN" sz="2400" dirty="0" err="1" smtClean="0"/>
              <a:t>backprop</a:t>
            </a:r>
            <a:r>
              <a:rPr lang="en-US" altLang="zh-CN" sz="2400" dirty="0" smtClean="0"/>
              <a:t>)</a:t>
            </a:r>
            <a:endParaRPr lang="zh-CN" altLang="en-US" sz="2400" dirty="0"/>
          </a:p>
        </p:txBody>
      </p:sp>
      <p:pic>
        <p:nvPicPr>
          <p:cNvPr id="4" name="Picture 3"/>
          <p:cNvPicPr>
            <a:picLocks noChangeAspect="1"/>
          </p:cNvPicPr>
          <p:nvPr/>
        </p:nvPicPr>
        <p:blipFill>
          <a:blip r:embed="rId2"/>
          <a:stretch>
            <a:fillRect/>
          </a:stretch>
        </p:blipFill>
        <p:spPr>
          <a:xfrm>
            <a:off x="571870" y="2993354"/>
            <a:ext cx="10353675" cy="3667125"/>
          </a:xfrm>
          <a:prstGeom prst="rect">
            <a:avLst/>
          </a:prstGeom>
        </p:spPr>
      </p:pic>
      <p:pic>
        <p:nvPicPr>
          <p:cNvPr id="5" name="Picture 4"/>
          <p:cNvPicPr>
            <a:picLocks noChangeAspect="1"/>
          </p:cNvPicPr>
          <p:nvPr/>
        </p:nvPicPr>
        <p:blipFill>
          <a:blip r:embed="rId3"/>
          <a:stretch>
            <a:fillRect/>
          </a:stretch>
        </p:blipFill>
        <p:spPr>
          <a:xfrm>
            <a:off x="919162" y="475041"/>
            <a:ext cx="6482827" cy="924467"/>
          </a:xfrm>
          <a:prstGeom prst="rect">
            <a:avLst/>
          </a:prstGeom>
        </p:spPr>
      </p:pic>
      <p:pic>
        <p:nvPicPr>
          <p:cNvPr id="6" name="Picture 5"/>
          <p:cNvPicPr>
            <a:picLocks noChangeAspect="1"/>
          </p:cNvPicPr>
          <p:nvPr/>
        </p:nvPicPr>
        <p:blipFill>
          <a:blip r:embed="rId4"/>
          <a:stretch>
            <a:fillRect/>
          </a:stretch>
        </p:blipFill>
        <p:spPr>
          <a:xfrm>
            <a:off x="919162" y="1496219"/>
            <a:ext cx="8353425" cy="523875"/>
          </a:xfrm>
          <a:prstGeom prst="rect">
            <a:avLst/>
          </a:prstGeom>
        </p:spPr>
      </p:pic>
    </p:spTree>
    <p:extLst>
      <p:ext uri="{BB962C8B-B14F-4D97-AF65-F5344CB8AC3E}">
        <p14:creationId xmlns:p14="http://schemas.microsoft.com/office/powerpoint/2010/main" val="1926701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a:t>
            </a:r>
            <a:r>
              <a:rPr lang="en-US" altLang="zh-CN" dirty="0" smtClean="0"/>
              <a:t>esources</a:t>
            </a:r>
            <a:endParaRPr lang="zh-CN" alt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altLang="zh-CN" dirty="0" smtClean="0"/>
              <a:t>Resources for attentions and NTMs</a:t>
            </a:r>
          </a:p>
          <a:p>
            <a:r>
              <a:rPr lang="en-US" altLang="zh-CN" dirty="0" smtClean="0">
                <a:hlinkClick r:id="rId2"/>
              </a:rPr>
              <a:t>https</a:t>
            </a:r>
            <a:r>
              <a:rPr lang="en-US" altLang="zh-CN" dirty="0">
                <a:hlinkClick r:id="rId2"/>
              </a:rPr>
              <a:t>://distill.pub/2016/augmented-rnns</a:t>
            </a:r>
            <a:r>
              <a:rPr lang="en-US" altLang="zh-CN" dirty="0" smtClean="0">
                <a:hlinkClick r:id="rId2"/>
              </a:rPr>
              <a:t>/</a:t>
            </a:r>
            <a:endParaRPr lang="en-US" altLang="zh-CN" dirty="0" smtClean="0"/>
          </a:p>
          <a:p>
            <a:endParaRPr lang="en-US" altLang="zh-CN" dirty="0"/>
          </a:p>
          <a:p>
            <a:endParaRPr lang="en-US" altLang="zh-CN" dirty="0" smtClean="0"/>
          </a:p>
          <a:p>
            <a:r>
              <a:rPr lang="en-US" altLang="zh-CN" dirty="0" smtClean="0"/>
              <a:t>A </a:t>
            </a:r>
            <a:r>
              <a:rPr lang="en-US" altLang="zh-CN" dirty="0"/>
              <a:t>good read : </a:t>
            </a:r>
            <a:r>
              <a:rPr lang="en-US" altLang="zh-CN" dirty="0">
                <a:hlinkClick r:id="rId3"/>
              </a:rPr>
              <a:t>http://ruder.io/deep-learning-nlp-best-practices</a:t>
            </a:r>
            <a:r>
              <a:rPr lang="en-US" altLang="zh-CN" dirty="0" smtClean="0">
                <a:hlinkClick r:id="rId3"/>
              </a:rPr>
              <a:t>/</a:t>
            </a:r>
            <a:endParaRPr lang="en-US" altLang="zh-CN" dirty="0" smtClean="0"/>
          </a:p>
          <a:p>
            <a:pPr marL="0" indent="0">
              <a:buNone/>
            </a:pPr>
            <a:r>
              <a:rPr lang="en-US" altLang="zh-CN" dirty="0" smtClean="0"/>
              <a:t>(lot of notes and tricks for deep learning in NLP)</a:t>
            </a:r>
          </a:p>
          <a:p>
            <a:r>
              <a:rPr lang="en-US" altLang="zh-CN" dirty="0" smtClean="0"/>
              <a:t>Google cache: </a:t>
            </a:r>
            <a:r>
              <a:rPr lang="en-US" altLang="zh-CN" dirty="0" smtClean="0">
                <a:hlinkClick r:id="rId4"/>
              </a:rPr>
              <a:t>http</a:t>
            </a:r>
            <a:r>
              <a:rPr lang="en-US" altLang="zh-CN" dirty="0">
                <a:hlinkClick r:id="rId4"/>
              </a:rPr>
              <a:t>://webcache.googleusercontent.com/search?q=cache:t_VgmDEvBo8J:ruder.io/deep-learning-nlp-best-practices/+&amp;</a:t>
            </a:r>
            <a:r>
              <a:rPr lang="en-US" altLang="zh-CN" dirty="0" smtClean="0">
                <a:hlinkClick r:id="rId4"/>
              </a:rPr>
              <a:t>cd=3&amp;hl=en&amp;ct=clnk&amp;gl=us</a:t>
            </a:r>
            <a:endParaRPr lang="en-US" altLang="zh-CN" dirty="0" smtClean="0"/>
          </a:p>
          <a:p>
            <a:r>
              <a:rPr lang="en-US" altLang="zh-CN" dirty="0">
                <a:hlinkClick r:id="rId5"/>
              </a:rPr>
              <a:t>https://distill.pub/2016/augmented-rnns/#</a:t>
            </a:r>
            <a:r>
              <a:rPr lang="en-US" altLang="zh-CN" dirty="0" smtClean="0">
                <a:hlinkClick r:id="rId5"/>
              </a:rPr>
              <a:t>attentional-interfaces</a:t>
            </a:r>
            <a:endParaRPr lang="en-US" altLang="zh-CN" dirty="0" smtClean="0"/>
          </a:p>
          <a:p>
            <a:pPr marL="0" indent="0">
              <a:buNone/>
            </a:pPr>
            <a:r>
              <a:rPr lang="en-US" altLang="zh-CN" dirty="0"/>
              <a:t> </a:t>
            </a:r>
            <a:r>
              <a:rPr lang="en-US" altLang="zh-CN" dirty="0" smtClean="0"/>
              <a:t>(with very nice animation)</a:t>
            </a:r>
          </a:p>
          <a:p>
            <a:pPr marL="0" indent="0">
              <a:buNone/>
            </a:pPr>
            <a:endParaRPr lang="en-US" altLang="zh-CN" dirty="0" smtClean="0"/>
          </a:p>
          <a:p>
            <a:pPr marL="0" indent="0">
              <a:buNone/>
            </a:pPr>
            <a:r>
              <a:rPr lang="en-US" altLang="zh-CN" dirty="0" smtClean="0">
                <a:hlinkClick r:id="rId6"/>
              </a:rPr>
              <a:t>https://distill.pub/</a:t>
            </a:r>
            <a:r>
              <a:rPr lang="en-US" altLang="zh-CN" dirty="0" smtClean="0"/>
              <a:t>  </a:t>
            </a:r>
            <a:r>
              <a:rPr lang="en-US" altLang="zh-CN" dirty="0">
                <a:solidFill>
                  <a:srgbClr val="FF0000"/>
                </a:solidFill>
              </a:rPr>
              <a:t>(</a:t>
            </a:r>
            <a:r>
              <a:rPr lang="en-US" altLang="zh-CN" dirty="0" smtClean="0">
                <a:solidFill>
                  <a:srgbClr val="FF0000"/>
                </a:solidFill>
              </a:rPr>
              <a:t>strongly recommend!)</a:t>
            </a:r>
            <a:endParaRPr lang="en-US" altLang="zh-CN" dirty="0">
              <a:solidFill>
                <a:srgbClr val="FF0000"/>
              </a:solidFill>
            </a:endParaRPr>
          </a:p>
          <a:p>
            <a:pPr marL="0" indent="0">
              <a:buNone/>
            </a:pPr>
            <a:endParaRPr lang="zh-CN" altLang="en-US" dirty="0"/>
          </a:p>
        </p:txBody>
      </p:sp>
    </p:spTree>
    <p:extLst>
      <p:ext uri="{BB962C8B-B14F-4D97-AF65-F5344CB8AC3E}">
        <p14:creationId xmlns:p14="http://schemas.microsoft.com/office/powerpoint/2010/main" val="3738270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173" y="2504643"/>
            <a:ext cx="2011532" cy="1325563"/>
          </a:xfrm>
        </p:spPr>
        <p:txBody>
          <a:bodyPr/>
          <a:lstStyle/>
          <a:p>
            <a:r>
              <a:rPr lang="en-US" altLang="zh-CN" dirty="0" smtClean="0"/>
              <a:t>Thanks</a:t>
            </a:r>
            <a:endParaRPr lang="zh-CN" altLang="en-US" dirty="0"/>
          </a:p>
        </p:txBody>
      </p:sp>
      <p:sp>
        <p:nvSpPr>
          <p:cNvPr id="3" name="TextBox 2"/>
          <p:cNvSpPr txBox="1"/>
          <p:nvPr/>
        </p:nvSpPr>
        <p:spPr>
          <a:xfrm>
            <a:off x="896645" y="4873840"/>
            <a:ext cx="9374819" cy="1200329"/>
          </a:xfrm>
          <a:prstGeom prst="rect">
            <a:avLst/>
          </a:prstGeom>
          <a:noFill/>
        </p:spPr>
        <p:txBody>
          <a:bodyPr wrap="square" rtlCol="0">
            <a:spAutoFit/>
          </a:bodyPr>
          <a:lstStyle/>
          <a:p>
            <a:r>
              <a:rPr lang="en-US" altLang="zh-CN" dirty="0"/>
              <a:t>Some materials are taken from </a:t>
            </a:r>
            <a:r>
              <a:rPr lang="en-US" altLang="zh-CN" dirty="0">
                <a:hlinkClick r:id="rId2"/>
              </a:rPr>
              <a:t>https://blog.heuritech.com/2016/01/20/attention-mechanism</a:t>
            </a:r>
            <a:r>
              <a:rPr lang="en-US" altLang="zh-CN" dirty="0" smtClean="0">
                <a:hlinkClick r:id="rId2"/>
              </a:rPr>
              <a:t>/</a:t>
            </a:r>
            <a:endParaRPr lang="en-US" altLang="zh-CN" dirty="0" smtClean="0"/>
          </a:p>
          <a:p>
            <a:r>
              <a:rPr lang="en-US" altLang="zh-CN" dirty="0">
                <a:hlinkClick r:id="rId3"/>
              </a:rPr>
              <a:t>https://mchromiak.github.io/articles/2017/Sep/12/Transformer-Attention-is-all-you-need/#.</a:t>
            </a:r>
            <a:r>
              <a:rPr lang="en-US" altLang="zh-CN" dirty="0" smtClean="0">
                <a:hlinkClick r:id="rId3"/>
              </a:rPr>
              <a:t>WtstO3puaUl</a:t>
            </a:r>
            <a:endParaRPr lang="en-US" altLang="zh-CN" dirty="0" smtClean="0"/>
          </a:p>
          <a:p>
            <a:endParaRPr lang="zh-CN" altLang="en-US" dirty="0"/>
          </a:p>
        </p:txBody>
      </p:sp>
    </p:spTree>
    <p:extLst>
      <p:ext uri="{BB962C8B-B14F-4D97-AF65-F5344CB8AC3E}">
        <p14:creationId xmlns:p14="http://schemas.microsoft.com/office/powerpoint/2010/main" val="332625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Convolution filter</a:t>
            </a:r>
            <a:endParaRPr lang="zh-CN" altLang="en-US" dirty="0"/>
          </a:p>
        </p:txBody>
      </p:sp>
      <p:pic>
        <p:nvPicPr>
          <p:cNvPr id="4" name="Content Placeholder 3"/>
          <p:cNvPicPr>
            <a:picLocks noGrp="1" noChangeAspect="1"/>
          </p:cNvPicPr>
          <p:nvPr>
            <p:ph idx="1"/>
          </p:nvPr>
        </p:nvPicPr>
        <p:blipFill>
          <a:blip r:embed="rId2"/>
          <a:stretch>
            <a:fillRect/>
          </a:stretch>
        </p:blipFill>
        <p:spPr>
          <a:xfrm>
            <a:off x="7091501" y="1796774"/>
            <a:ext cx="1562100" cy="266700"/>
          </a:xfrm>
          <a:prstGeom prst="rect">
            <a:avLst/>
          </a:prstGeom>
        </p:spPr>
      </p:pic>
      <p:sp>
        <p:nvSpPr>
          <p:cNvPr id="5" name="TextBox 4"/>
          <p:cNvSpPr txBox="1"/>
          <p:nvPr/>
        </p:nvSpPr>
        <p:spPr>
          <a:xfrm>
            <a:off x="8869810" y="1745458"/>
            <a:ext cx="3160450" cy="369332"/>
          </a:xfrm>
          <a:prstGeom prst="rect">
            <a:avLst/>
          </a:prstGeom>
          <a:noFill/>
        </p:spPr>
        <p:txBody>
          <a:bodyPr wrap="square" rtlCol="0">
            <a:spAutoFit/>
          </a:bodyPr>
          <a:lstStyle/>
          <a:p>
            <a:r>
              <a:rPr lang="en-US" altLang="zh-CN" dirty="0" smtClean="0"/>
              <a:t>Output of the decoder</a:t>
            </a:r>
            <a:endParaRPr lang="zh-CN" altLang="en-US" dirty="0"/>
          </a:p>
        </p:txBody>
      </p:sp>
      <p:pic>
        <p:nvPicPr>
          <p:cNvPr id="6" name="Picture 5"/>
          <p:cNvPicPr>
            <a:picLocks noChangeAspect="1"/>
          </p:cNvPicPr>
          <p:nvPr/>
        </p:nvPicPr>
        <p:blipFill>
          <a:blip r:embed="rId3"/>
          <a:stretch>
            <a:fillRect/>
          </a:stretch>
        </p:blipFill>
        <p:spPr>
          <a:xfrm>
            <a:off x="7139126" y="2230076"/>
            <a:ext cx="1466850" cy="257175"/>
          </a:xfrm>
          <a:prstGeom prst="rect">
            <a:avLst/>
          </a:prstGeom>
        </p:spPr>
      </p:pic>
      <p:sp>
        <p:nvSpPr>
          <p:cNvPr id="7" name="TextBox 6"/>
          <p:cNvSpPr txBox="1"/>
          <p:nvPr/>
        </p:nvSpPr>
        <p:spPr>
          <a:xfrm>
            <a:off x="8869810" y="2173997"/>
            <a:ext cx="3160450" cy="369332"/>
          </a:xfrm>
          <a:prstGeom prst="rect">
            <a:avLst/>
          </a:prstGeom>
          <a:noFill/>
        </p:spPr>
        <p:txBody>
          <a:bodyPr wrap="square" rtlCol="0">
            <a:spAutoFit/>
          </a:bodyPr>
          <a:lstStyle/>
          <a:p>
            <a:r>
              <a:rPr lang="en-US" altLang="zh-CN" dirty="0" smtClean="0"/>
              <a:t>Output of the encoder</a:t>
            </a:r>
            <a:endParaRPr lang="zh-CN" altLang="en-US" dirty="0"/>
          </a:p>
        </p:txBody>
      </p:sp>
      <p:pic>
        <p:nvPicPr>
          <p:cNvPr id="8" name="Picture 7"/>
          <p:cNvPicPr>
            <a:picLocks noChangeAspect="1"/>
          </p:cNvPicPr>
          <p:nvPr/>
        </p:nvPicPr>
        <p:blipFill>
          <a:blip r:embed="rId4"/>
          <a:stretch>
            <a:fillRect/>
          </a:stretch>
        </p:blipFill>
        <p:spPr>
          <a:xfrm>
            <a:off x="249037" y="2649198"/>
            <a:ext cx="4505325" cy="1133475"/>
          </a:xfrm>
          <a:prstGeom prst="rect">
            <a:avLst/>
          </a:prstGeom>
        </p:spPr>
      </p:pic>
      <p:sp>
        <p:nvSpPr>
          <p:cNvPr id="27" name="TextBox 26"/>
          <p:cNvSpPr txBox="1"/>
          <p:nvPr/>
        </p:nvSpPr>
        <p:spPr>
          <a:xfrm>
            <a:off x="201412" y="4037573"/>
            <a:ext cx="4335077" cy="369332"/>
          </a:xfrm>
          <a:prstGeom prst="rect">
            <a:avLst/>
          </a:prstGeom>
          <a:noFill/>
        </p:spPr>
        <p:txBody>
          <a:bodyPr wrap="square" rtlCol="0">
            <a:spAutoFit/>
          </a:bodyPr>
          <a:lstStyle/>
          <a:p>
            <a:r>
              <a:rPr lang="en-US" altLang="zh-CN" dirty="0" smtClean="0"/>
              <a:t>Nonlinearity: Gated linear unit</a:t>
            </a:r>
            <a:endParaRPr lang="zh-CN" altLang="en-US" dirty="0"/>
          </a:p>
        </p:txBody>
      </p:sp>
      <p:pic>
        <p:nvPicPr>
          <p:cNvPr id="28" name="Picture 27"/>
          <p:cNvPicPr>
            <a:picLocks noChangeAspect="1"/>
          </p:cNvPicPr>
          <p:nvPr/>
        </p:nvPicPr>
        <p:blipFill>
          <a:blip r:embed="rId5"/>
          <a:stretch>
            <a:fillRect/>
          </a:stretch>
        </p:blipFill>
        <p:spPr>
          <a:xfrm>
            <a:off x="1321015" y="4461350"/>
            <a:ext cx="2838450" cy="676275"/>
          </a:xfrm>
          <a:prstGeom prst="rect">
            <a:avLst/>
          </a:prstGeom>
        </p:spPr>
      </p:pic>
      <p:pic>
        <p:nvPicPr>
          <p:cNvPr id="29" name="Picture 28"/>
          <p:cNvPicPr>
            <a:picLocks noChangeAspect="1"/>
          </p:cNvPicPr>
          <p:nvPr/>
        </p:nvPicPr>
        <p:blipFill>
          <a:blip r:embed="rId6"/>
          <a:stretch>
            <a:fillRect/>
          </a:stretch>
        </p:blipFill>
        <p:spPr>
          <a:xfrm>
            <a:off x="5206383" y="2649198"/>
            <a:ext cx="838200" cy="2171700"/>
          </a:xfrm>
          <a:prstGeom prst="rect">
            <a:avLst/>
          </a:prstGeom>
        </p:spPr>
      </p:pic>
      <mc:AlternateContent xmlns:mc="http://schemas.openxmlformats.org/markup-compatibility/2006">
        <mc:Choice xmlns:a14="http://schemas.microsoft.com/office/drawing/2010/main" Requires="a14">
          <p:sp>
            <p:nvSpPr>
              <p:cNvPr id="30" name="TextBox 29"/>
              <p:cNvSpPr txBox="1"/>
              <p:nvPr/>
            </p:nvSpPr>
            <p:spPr>
              <a:xfrm>
                <a:off x="2900039" y="5166728"/>
                <a:ext cx="3195961" cy="430887"/>
              </a:xfrm>
              <a:prstGeom prst="rect">
                <a:avLst/>
              </a:prstGeom>
              <a:noFill/>
            </p:spPr>
            <p:txBody>
              <a:bodyPr wrap="square" rtlCol="0">
                <a:spAutoFit/>
              </a:bodyPr>
              <a:lstStyle/>
              <a:p>
                <a:r>
                  <a:rPr lang="en-US" altLang="zh-CN" sz="1100" dirty="0" smtClean="0"/>
                  <a:t>Pointwise multiplication</a:t>
                </a:r>
              </a:p>
              <a:p>
                <a14:m>
                  <m:oMath xmlns:m="http://schemas.openxmlformats.org/officeDocument/2006/math">
                    <m:r>
                      <a:rPr lang="en-US" altLang="zh-CN" sz="1100" b="0" i="1" smtClean="0">
                        <a:solidFill>
                          <a:srgbClr val="FF0000"/>
                        </a:solidFill>
                        <a:latin typeface="Cambria Math" panose="02040503050406030204" pitchFamily="18" charset="0"/>
                      </a:rPr>
                      <m:t>𝜎</m:t>
                    </m:r>
                    <m:r>
                      <a:rPr lang="en-US" altLang="zh-CN" sz="1100" b="0" i="1" smtClean="0">
                        <a:solidFill>
                          <a:srgbClr val="FF0000"/>
                        </a:solidFill>
                        <a:latin typeface="Cambria Math" panose="02040503050406030204" pitchFamily="18" charset="0"/>
                      </a:rPr>
                      <m:t>(</m:t>
                    </m:r>
                    <m:r>
                      <a:rPr lang="en-US" altLang="zh-CN" sz="1100" b="0" i="1" smtClean="0">
                        <a:solidFill>
                          <a:srgbClr val="FF0000"/>
                        </a:solidFill>
                        <a:latin typeface="Cambria Math" panose="02040503050406030204" pitchFamily="18" charset="0"/>
                      </a:rPr>
                      <m:t>𝐵</m:t>
                    </m:r>
                    <m:r>
                      <a:rPr lang="en-US" altLang="zh-CN" sz="1100" b="0" i="1" smtClean="0">
                        <a:solidFill>
                          <a:srgbClr val="FF0000"/>
                        </a:solidFill>
                        <a:latin typeface="Cambria Math" panose="02040503050406030204" pitchFamily="18" charset="0"/>
                      </a:rPr>
                      <m:t>)</m:t>
                    </m:r>
                  </m:oMath>
                </a14:m>
                <a:r>
                  <a:rPr lang="zh-CN" altLang="en-US" sz="1100" dirty="0" smtClean="0">
                    <a:solidFill>
                      <a:srgbClr val="FF0000"/>
                    </a:solidFill>
                  </a:rPr>
                  <a:t> </a:t>
                </a:r>
                <a:r>
                  <a:rPr lang="en-US" altLang="zh-CN" sz="1100" dirty="0" smtClean="0">
                    <a:solidFill>
                      <a:srgbClr val="FF0000"/>
                    </a:solidFill>
                  </a:rPr>
                  <a:t>control which part of A is relevant</a:t>
                </a:r>
                <a:endParaRPr lang="zh-CN" altLang="en-US" sz="1100" dirty="0">
                  <a:solidFill>
                    <a:srgbClr val="FF0000"/>
                  </a:solidFill>
                </a:endParaRPr>
              </a:p>
            </p:txBody>
          </p:sp>
        </mc:Choice>
        <mc:Fallback>
          <p:sp>
            <p:nvSpPr>
              <p:cNvPr id="30" name="TextBox 29"/>
              <p:cNvSpPr txBox="1">
                <a:spLocks noRot="1" noChangeAspect="1" noMove="1" noResize="1" noEditPoints="1" noAdjustHandles="1" noChangeArrowheads="1" noChangeShapeType="1" noTextEdit="1"/>
              </p:cNvSpPr>
              <p:nvPr/>
            </p:nvSpPr>
            <p:spPr>
              <a:xfrm>
                <a:off x="2900039" y="5166728"/>
                <a:ext cx="3195961" cy="430887"/>
              </a:xfrm>
              <a:prstGeom prst="rect">
                <a:avLst/>
              </a:prstGeom>
              <a:blipFill>
                <a:blip r:embed="rId7"/>
                <a:stretch>
                  <a:fillRect t="-1429" b="-10000"/>
                </a:stretch>
              </a:blipFill>
            </p:spPr>
            <p:txBody>
              <a:bodyPr/>
              <a:lstStyle/>
              <a:p>
                <a:r>
                  <a:rPr lang="zh-CN" altLang="en-US">
                    <a:noFill/>
                  </a:rPr>
                  <a:t> </a:t>
                </a:r>
              </a:p>
            </p:txBody>
          </p:sp>
        </mc:Fallback>
      </mc:AlternateContent>
      <p:pic>
        <p:nvPicPr>
          <p:cNvPr id="31" name="Picture 30"/>
          <p:cNvPicPr>
            <a:picLocks noChangeAspect="1"/>
          </p:cNvPicPr>
          <p:nvPr/>
        </p:nvPicPr>
        <p:blipFill>
          <a:blip r:embed="rId8"/>
          <a:stretch>
            <a:fillRect/>
          </a:stretch>
        </p:blipFill>
        <p:spPr>
          <a:xfrm>
            <a:off x="7190079" y="2865998"/>
            <a:ext cx="4648200" cy="1171575"/>
          </a:xfrm>
          <a:prstGeom prst="rect">
            <a:avLst/>
          </a:prstGeom>
        </p:spPr>
      </p:pic>
      <p:cxnSp>
        <p:nvCxnSpPr>
          <p:cNvPr id="33" name="Straight Connector 32"/>
          <p:cNvCxnSpPr/>
          <p:nvPr/>
        </p:nvCxnSpPr>
        <p:spPr>
          <a:xfrm>
            <a:off x="6356412" y="124287"/>
            <a:ext cx="35596" cy="663699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05982" y="2865998"/>
            <a:ext cx="448408" cy="261610"/>
          </a:xfrm>
          <a:prstGeom prst="rect">
            <a:avLst/>
          </a:prstGeom>
          <a:noFill/>
        </p:spPr>
        <p:txBody>
          <a:bodyPr wrap="square" rtlCol="0">
            <a:spAutoFit/>
          </a:bodyPr>
          <a:lstStyle/>
          <a:p>
            <a:r>
              <a:rPr lang="en-US" altLang="zh-CN" sz="1100" b="1" dirty="0" smtClean="0">
                <a:solidFill>
                  <a:srgbClr val="C00000"/>
                </a:solidFill>
              </a:rPr>
              <a:t>K*d</a:t>
            </a:r>
            <a:endParaRPr lang="zh-CN" altLang="en-US" sz="1100" b="1" dirty="0">
              <a:solidFill>
                <a:srgbClr val="C00000"/>
              </a:solidFill>
            </a:endParaRPr>
          </a:p>
        </p:txBody>
      </p:sp>
      <p:sp>
        <p:nvSpPr>
          <p:cNvPr id="15" name="TextBox 14"/>
          <p:cNvSpPr txBox="1"/>
          <p:nvPr/>
        </p:nvSpPr>
        <p:spPr>
          <a:xfrm>
            <a:off x="5177075" y="3473438"/>
            <a:ext cx="448408" cy="261610"/>
          </a:xfrm>
          <a:prstGeom prst="rect">
            <a:avLst/>
          </a:prstGeom>
          <a:noFill/>
        </p:spPr>
        <p:txBody>
          <a:bodyPr wrap="square" rtlCol="0">
            <a:spAutoFit/>
          </a:bodyPr>
          <a:lstStyle/>
          <a:p>
            <a:r>
              <a:rPr lang="en-US" altLang="zh-CN" sz="1100" b="1" dirty="0">
                <a:solidFill>
                  <a:srgbClr val="C00000"/>
                </a:solidFill>
              </a:rPr>
              <a:t>2</a:t>
            </a:r>
            <a:r>
              <a:rPr lang="en-US" altLang="zh-CN" sz="1100" b="1" dirty="0" smtClean="0">
                <a:solidFill>
                  <a:srgbClr val="C00000"/>
                </a:solidFill>
              </a:rPr>
              <a:t>d</a:t>
            </a:r>
            <a:endParaRPr lang="zh-CN" altLang="en-US" sz="1100" b="1" dirty="0">
              <a:solidFill>
                <a:srgbClr val="C00000"/>
              </a:solidFill>
            </a:endParaRPr>
          </a:p>
        </p:txBody>
      </p:sp>
      <p:sp>
        <p:nvSpPr>
          <p:cNvPr id="9" name="TextBox 8"/>
          <p:cNvSpPr txBox="1"/>
          <p:nvPr/>
        </p:nvSpPr>
        <p:spPr>
          <a:xfrm>
            <a:off x="7025054" y="983841"/>
            <a:ext cx="5166946" cy="646331"/>
          </a:xfrm>
          <a:prstGeom prst="rect">
            <a:avLst/>
          </a:prstGeom>
          <a:noFill/>
        </p:spPr>
        <p:txBody>
          <a:bodyPr wrap="square" rtlCol="0">
            <a:spAutoFit/>
          </a:bodyPr>
          <a:lstStyle/>
          <a:p>
            <a:r>
              <a:rPr lang="en-US" altLang="zh-CN" dirty="0" smtClean="0"/>
              <a:t>Overall encoder-decoder structure</a:t>
            </a:r>
          </a:p>
          <a:p>
            <a:r>
              <a:rPr lang="en-US" altLang="zh-CN" dirty="0" smtClean="0"/>
              <a:t>(see later)</a:t>
            </a:r>
            <a:endParaRPr lang="zh-CN" altLang="en-US" dirty="0"/>
          </a:p>
        </p:txBody>
      </p:sp>
    </p:spTree>
    <p:extLst>
      <p:ext uri="{BB962C8B-B14F-4D97-AF65-F5344CB8AC3E}">
        <p14:creationId xmlns:p14="http://schemas.microsoft.com/office/powerpoint/2010/main" val="108404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Multi-step attention</a:t>
            </a:r>
            <a:endParaRPr lang="zh-CN" altLang="en-US" dirty="0"/>
          </a:p>
        </p:txBody>
      </p:sp>
      <p:sp>
        <p:nvSpPr>
          <p:cNvPr id="3" name="Content Placeholder 2"/>
          <p:cNvSpPr>
            <a:spLocks noGrp="1"/>
          </p:cNvSpPr>
          <p:nvPr>
            <p:ph idx="1"/>
          </p:nvPr>
        </p:nvSpPr>
        <p:spPr/>
        <p:txBody>
          <a:bodyPr/>
          <a:lstStyle/>
          <a:p>
            <a:r>
              <a:rPr lang="en-US" altLang="zh-CN" dirty="0"/>
              <a:t>attention mechanism for each decoder layer. </a:t>
            </a:r>
            <a:endParaRPr lang="zh-CN" altLang="en-US" dirty="0"/>
          </a:p>
        </p:txBody>
      </p:sp>
      <p:pic>
        <p:nvPicPr>
          <p:cNvPr id="4" name="Picture 3"/>
          <p:cNvPicPr>
            <a:picLocks noChangeAspect="1"/>
          </p:cNvPicPr>
          <p:nvPr/>
        </p:nvPicPr>
        <p:blipFill>
          <a:blip r:embed="rId2"/>
          <a:stretch>
            <a:fillRect/>
          </a:stretch>
        </p:blipFill>
        <p:spPr>
          <a:xfrm>
            <a:off x="4056309" y="2260661"/>
            <a:ext cx="3105870" cy="686725"/>
          </a:xfrm>
          <a:prstGeom prst="rect">
            <a:avLst/>
          </a:prstGeom>
        </p:spPr>
      </p:pic>
      <p:sp>
        <p:nvSpPr>
          <p:cNvPr id="5" name="Rectangular Callout 4"/>
          <p:cNvSpPr/>
          <p:nvPr/>
        </p:nvSpPr>
        <p:spPr>
          <a:xfrm>
            <a:off x="4056309" y="3382422"/>
            <a:ext cx="1147484" cy="763479"/>
          </a:xfrm>
          <a:prstGeom prst="wedgeRectCallout">
            <a:avLst>
              <a:gd name="adj1" fmla="val 52935"/>
              <a:gd name="adj2" fmla="val -130523"/>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1600" dirty="0" smtClean="0"/>
              <a:t>Parameter matrix</a:t>
            </a:r>
            <a:endParaRPr lang="zh-CN" altLang="en-US" sz="1600" dirty="0"/>
          </a:p>
        </p:txBody>
      </p:sp>
      <p:sp>
        <p:nvSpPr>
          <p:cNvPr id="6" name="Rectangular Callout 5"/>
          <p:cNvSpPr/>
          <p:nvPr/>
        </p:nvSpPr>
        <p:spPr>
          <a:xfrm>
            <a:off x="5203793" y="3383872"/>
            <a:ext cx="1047565" cy="763479"/>
          </a:xfrm>
          <a:prstGeom prst="wedgeRectCallout">
            <a:avLst>
              <a:gd name="adj1" fmla="val -25879"/>
              <a:gd name="adj2" fmla="val -134012"/>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1600" dirty="0" smtClean="0"/>
              <a:t>Current decoder state</a:t>
            </a:r>
            <a:endParaRPr lang="zh-CN" altLang="en-US" sz="1600" dirty="0"/>
          </a:p>
        </p:txBody>
      </p:sp>
      <p:sp>
        <p:nvSpPr>
          <p:cNvPr id="7" name="Rectangular Callout 6"/>
          <p:cNvSpPr/>
          <p:nvPr/>
        </p:nvSpPr>
        <p:spPr>
          <a:xfrm>
            <a:off x="7298924" y="3380968"/>
            <a:ext cx="1047565" cy="763479"/>
          </a:xfrm>
          <a:prstGeom prst="wedgeRectCallout">
            <a:avLst>
              <a:gd name="adj1" fmla="val -96218"/>
              <a:gd name="adj2" fmla="val -127034"/>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1400" dirty="0" smtClean="0"/>
              <a:t>Previous target element</a:t>
            </a:r>
            <a:endParaRPr lang="zh-CN" altLang="en-US" sz="1400" dirty="0"/>
          </a:p>
        </p:txBody>
      </p:sp>
      <p:sp>
        <p:nvSpPr>
          <p:cNvPr id="8" name="Rectangular Callout 7"/>
          <p:cNvSpPr/>
          <p:nvPr/>
        </p:nvSpPr>
        <p:spPr>
          <a:xfrm>
            <a:off x="6251358" y="3382420"/>
            <a:ext cx="1047566" cy="763479"/>
          </a:xfrm>
          <a:prstGeom prst="wedgeRectCallout">
            <a:avLst>
              <a:gd name="adj1" fmla="val -61797"/>
              <a:gd name="adj2" fmla="val -130556"/>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1400" dirty="0" smtClean="0"/>
              <a:t>Parameter vector</a:t>
            </a:r>
            <a:endParaRPr lang="zh-CN" altLang="en-US" sz="1400" dirty="0"/>
          </a:p>
        </p:txBody>
      </p:sp>
      <p:pic>
        <p:nvPicPr>
          <p:cNvPr id="9" name="Picture 8"/>
          <p:cNvPicPr>
            <a:picLocks noChangeAspect="1"/>
          </p:cNvPicPr>
          <p:nvPr/>
        </p:nvPicPr>
        <p:blipFill>
          <a:blip r:embed="rId3"/>
          <a:stretch>
            <a:fillRect/>
          </a:stretch>
        </p:blipFill>
        <p:spPr>
          <a:xfrm>
            <a:off x="1163473" y="4504182"/>
            <a:ext cx="6639998" cy="2060209"/>
          </a:xfrm>
          <a:prstGeom prst="rect">
            <a:avLst/>
          </a:prstGeom>
        </p:spPr>
      </p:pic>
      <p:sp>
        <p:nvSpPr>
          <p:cNvPr id="10" name="TextBox 9"/>
          <p:cNvSpPr txBox="1"/>
          <p:nvPr/>
        </p:nvSpPr>
        <p:spPr>
          <a:xfrm>
            <a:off x="1482571" y="2396971"/>
            <a:ext cx="2573738" cy="369332"/>
          </a:xfrm>
          <a:prstGeom prst="rect">
            <a:avLst/>
          </a:prstGeom>
          <a:noFill/>
        </p:spPr>
        <p:txBody>
          <a:bodyPr wrap="square" rtlCol="0">
            <a:spAutoFit/>
          </a:bodyPr>
          <a:lstStyle/>
          <a:p>
            <a:r>
              <a:rPr lang="en-US" altLang="zh-CN" dirty="0" smtClean="0"/>
              <a:t>Decoder state </a:t>
            </a:r>
            <a:r>
              <a:rPr lang="en-US" altLang="zh-CN" dirty="0" err="1" smtClean="0"/>
              <a:t>i</a:t>
            </a:r>
            <a:r>
              <a:rPr lang="en-US" altLang="zh-CN" dirty="0" smtClean="0"/>
              <a:t> summary:</a:t>
            </a:r>
            <a:endParaRPr lang="zh-CN" altLang="en-US" dirty="0"/>
          </a:p>
        </p:txBody>
      </p:sp>
      <p:pic>
        <p:nvPicPr>
          <p:cNvPr id="11" name="Content Placeholder 3"/>
          <p:cNvPicPr>
            <a:picLocks noChangeAspect="1"/>
          </p:cNvPicPr>
          <p:nvPr/>
        </p:nvPicPr>
        <p:blipFill>
          <a:blip r:embed="rId4"/>
          <a:stretch>
            <a:fillRect/>
          </a:stretch>
        </p:blipFill>
        <p:spPr>
          <a:xfrm>
            <a:off x="7301051" y="5806461"/>
            <a:ext cx="1562100" cy="266700"/>
          </a:xfrm>
          <a:prstGeom prst="rect">
            <a:avLst/>
          </a:prstGeom>
        </p:spPr>
      </p:pic>
      <p:sp>
        <p:nvSpPr>
          <p:cNvPr id="12" name="TextBox 11"/>
          <p:cNvSpPr txBox="1"/>
          <p:nvPr/>
        </p:nvSpPr>
        <p:spPr>
          <a:xfrm>
            <a:off x="9079360" y="5755145"/>
            <a:ext cx="3160450" cy="369332"/>
          </a:xfrm>
          <a:prstGeom prst="rect">
            <a:avLst/>
          </a:prstGeom>
          <a:noFill/>
        </p:spPr>
        <p:txBody>
          <a:bodyPr wrap="square" rtlCol="0">
            <a:spAutoFit/>
          </a:bodyPr>
          <a:lstStyle/>
          <a:p>
            <a:r>
              <a:rPr lang="en-US" altLang="zh-CN" dirty="0" smtClean="0"/>
              <a:t>Output of the decoder</a:t>
            </a:r>
            <a:endParaRPr lang="zh-CN" altLang="en-US" dirty="0"/>
          </a:p>
        </p:txBody>
      </p:sp>
      <p:pic>
        <p:nvPicPr>
          <p:cNvPr id="13" name="Picture 12"/>
          <p:cNvPicPr>
            <a:picLocks noChangeAspect="1"/>
          </p:cNvPicPr>
          <p:nvPr/>
        </p:nvPicPr>
        <p:blipFill>
          <a:blip r:embed="rId5"/>
          <a:stretch>
            <a:fillRect/>
          </a:stretch>
        </p:blipFill>
        <p:spPr>
          <a:xfrm>
            <a:off x="7348676" y="6239763"/>
            <a:ext cx="1466850" cy="257175"/>
          </a:xfrm>
          <a:prstGeom prst="rect">
            <a:avLst/>
          </a:prstGeom>
        </p:spPr>
      </p:pic>
      <p:sp>
        <p:nvSpPr>
          <p:cNvPr id="14" name="TextBox 13"/>
          <p:cNvSpPr txBox="1"/>
          <p:nvPr/>
        </p:nvSpPr>
        <p:spPr>
          <a:xfrm>
            <a:off x="9079360" y="6183684"/>
            <a:ext cx="3160450" cy="369332"/>
          </a:xfrm>
          <a:prstGeom prst="rect">
            <a:avLst/>
          </a:prstGeom>
          <a:noFill/>
        </p:spPr>
        <p:txBody>
          <a:bodyPr wrap="square" rtlCol="0">
            <a:spAutoFit/>
          </a:bodyPr>
          <a:lstStyle/>
          <a:p>
            <a:r>
              <a:rPr lang="en-US" altLang="zh-CN" dirty="0" smtClean="0"/>
              <a:t>Output of the encoder</a:t>
            </a:r>
            <a:endParaRPr lang="zh-CN" altLang="en-US" dirty="0"/>
          </a:p>
        </p:txBody>
      </p:sp>
      <p:cxnSp>
        <p:nvCxnSpPr>
          <p:cNvPr id="16" name="Straight Connector 15"/>
          <p:cNvCxnSpPr/>
          <p:nvPr/>
        </p:nvCxnSpPr>
        <p:spPr>
          <a:xfrm>
            <a:off x="6251358" y="5460023"/>
            <a:ext cx="130123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242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a:fld id="{0A9A385F-EF2B-45B2-BE43-1C1F9D2C345F}" type="mathplaceholder">
                      <a:rPr lang="zh-CN" altLang="en-US" i="1" smtClean="0">
                        <a:latin typeface="Cambria Math" panose="02040503050406030204" pitchFamily="18" charset="0"/>
                      </a:rPr>
                      <a:t>Type equation here.</a:t>
                    </a:fld>
                  </m:oMath>
                </a14:m>
                <a:endParaRPr lang="zh-CN" alt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pic>
        <p:nvPicPr>
          <p:cNvPr id="4" name="Picture 3"/>
          <p:cNvPicPr>
            <a:picLocks noChangeAspect="1"/>
          </p:cNvPicPr>
          <p:nvPr/>
        </p:nvPicPr>
        <p:blipFill>
          <a:blip r:embed="rId3"/>
          <a:stretch>
            <a:fillRect/>
          </a:stretch>
        </p:blipFill>
        <p:spPr>
          <a:xfrm>
            <a:off x="200810" y="0"/>
            <a:ext cx="5628251" cy="6418555"/>
          </a:xfrm>
          <a:prstGeom prst="rect">
            <a:avLst/>
          </a:prstGeom>
        </p:spPr>
      </p:pic>
      <p:pic>
        <p:nvPicPr>
          <p:cNvPr id="5" name="Picture 4"/>
          <p:cNvPicPr>
            <a:picLocks noChangeAspect="1"/>
          </p:cNvPicPr>
          <p:nvPr/>
        </p:nvPicPr>
        <p:blipFill>
          <a:blip r:embed="rId4"/>
          <a:stretch>
            <a:fillRect/>
          </a:stretch>
        </p:blipFill>
        <p:spPr>
          <a:xfrm>
            <a:off x="6238181" y="120566"/>
            <a:ext cx="5818174" cy="2318089"/>
          </a:xfrm>
          <a:prstGeom prst="rect">
            <a:avLst/>
          </a:prstGeom>
        </p:spPr>
      </p:pic>
      <p:sp>
        <p:nvSpPr>
          <p:cNvPr id="6" name="TextBox 5"/>
          <p:cNvSpPr txBox="1"/>
          <p:nvPr/>
        </p:nvSpPr>
        <p:spPr>
          <a:xfrm>
            <a:off x="550416" y="6370131"/>
            <a:ext cx="1278384" cy="276999"/>
          </a:xfrm>
          <a:prstGeom prst="rect">
            <a:avLst/>
          </a:prstGeom>
          <a:noFill/>
        </p:spPr>
        <p:txBody>
          <a:bodyPr wrap="square" rtlCol="0">
            <a:spAutoFit/>
          </a:bodyPr>
          <a:lstStyle/>
          <a:p>
            <a:r>
              <a:rPr lang="en-US" altLang="zh-CN" sz="1200" dirty="0" smtClean="0"/>
              <a:t>padding</a:t>
            </a:r>
            <a:endParaRPr lang="zh-CN" altLang="en-US" sz="1200" dirty="0"/>
          </a:p>
        </p:txBody>
      </p:sp>
      <p:pic>
        <p:nvPicPr>
          <p:cNvPr id="9" name="Picture 8"/>
          <p:cNvPicPr>
            <a:picLocks noChangeAspect="1"/>
          </p:cNvPicPr>
          <p:nvPr/>
        </p:nvPicPr>
        <p:blipFill>
          <a:blip r:embed="rId5"/>
          <a:stretch>
            <a:fillRect/>
          </a:stretch>
        </p:blipFill>
        <p:spPr>
          <a:xfrm>
            <a:off x="2281510" y="2247831"/>
            <a:ext cx="1466850" cy="257175"/>
          </a:xfrm>
          <a:prstGeom prst="rect">
            <a:avLst/>
          </a:prstGeom>
        </p:spPr>
      </p:pic>
      <p:pic>
        <p:nvPicPr>
          <p:cNvPr id="10" name="Content Placeholder 3"/>
          <p:cNvPicPr>
            <a:picLocks noChangeAspect="1"/>
          </p:cNvPicPr>
          <p:nvPr/>
        </p:nvPicPr>
        <p:blipFill>
          <a:blip r:embed="rId6"/>
          <a:stretch>
            <a:fillRect/>
          </a:stretch>
        </p:blipFill>
        <p:spPr>
          <a:xfrm>
            <a:off x="1239358" y="3763710"/>
            <a:ext cx="1562100" cy="266700"/>
          </a:xfrm>
          <a:prstGeom prst="rect">
            <a:avLst/>
          </a:prstGeom>
        </p:spPr>
      </p:pic>
      <p:pic>
        <p:nvPicPr>
          <p:cNvPr id="11" name="Picture 10"/>
          <p:cNvPicPr>
            <a:picLocks noChangeAspect="1"/>
          </p:cNvPicPr>
          <p:nvPr/>
        </p:nvPicPr>
        <p:blipFill>
          <a:blip r:embed="rId7"/>
          <a:stretch>
            <a:fillRect/>
          </a:stretch>
        </p:blipFill>
        <p:spPr>
          <a:xfrm>
            <a:off x="826574" y="3184327"/>
            <a:ext cx="1454936" cy="321694"/>
          </a:xfrm>
          <a:prstGeom prst="rect">
            <a:avLst/>
          </a:prstGeom>
        </p:spPr>
      </p:pic>
      <p:pic>
        <p:nvPicPr>
          <p:cNvPr id="12" name="Picture 11"/>
          <p:cNvPicPr>
            <a:picLocks noChangeAspect="1"/>
          </p:cNvPicPr>
          <p:nvPr/>
        </p:nvPicPr>
        <p:blipFill>
          <a:blip r:embed="rId8"/>
          <a:stretch>
            <a:fillRect/>
          </a:stretch>
        </p:blipFill>
        <p:spPr>
          <a:xfrm>
            <a:off x="5342612" y="2609274"/>
            <a:ext cx="2362200" cy="695325"/>
          </a:xfrm>
          <a:prstGeom prst="rect">
            <a:avLst/>
          </a:prstGeom>
        </p:spPr>
      </p:pic>
      <p:pic>
        <p:nvPicPr>
          <p:cNvPr id="13" name="Picture 12"/>
          <p:cNvPicPr>
            <a:picLocks noChangeAspect="1"/>
          </p:cNvPicPr>
          <p:nvPr/>
        </p:nvPicPr>
        <p:blipFill>
          <a:blip r:embed="rId9"/>
          <a:stretch>
            <a:fillRect/>
          </a:stretch>
        </p:blipFill>
        <p:spPr>
          <a:xfrm>
            <a:off x="5909906" y="3371213"/>
            <a:ext cx="2000250" cy="781050"/>
          </a:xfrm>
          <a:prstGeom prst="rect">
            <a:avLst/>
          </a:prstGeom>
        </p:spPr>
      </p:pic>
      <mc:AlternateContent xmlns:mc="http://schemas.openxmlformats.org/markup-compatibility/2006">
        <mc:Choice xmlns:a14="http://schemas.microsoft.com/office/drawing/2010/main" Requires="a14">
          <p:sp>
            <p:nvSpPr>
              <p:cNvPr id="14" name="TextBox 13"/>
              <p:cNvSpPr txBox="1"/>
              <p:nvPr/>
            </p:nvSpPr>
            <p:spPr>
              <a:xfrm>
                <a:off x="7765419" y="3532417"/>
                <a:ext cx="4225771" cy="391646"/>
              </a:xfrm>
              <a:prstGeom prst="rect">
                <a:avLst/>
              </a:prstGeom>
              <a:noFill/>
            </p:spPr>
            <p:txBody>
              <a:bodyPr wrap="squar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𝑗</m:t>
                        </m:r>
                      </m:sub>
                    </m:sSub>
                  </m:oMath>
                </a14:m>
                <a:r>
                  <a:rPr lang="en-US" altLang="zh-CN" dirty="0" smtClean="0"/>
                  <a:t>:element input embedding</a:t>
                </a:r>
                <a:endParaRPr lang="zh-CN" altLang="en-US" dirty="0"/>
              </a:p>
            </p:txBody>
          </p:sp>
        </mc:Choice>
        <mc:Fallback>
          <p:sp>
            <p:nvSpPr>
              <p:cNvPr id="14" name="TextBox 13"/>
              <p:cNvSpPr txBox="1">
                <a:spLocks noRot="1" noChangeAspect="1" noMove="1" noResize="1" noEditPoints="1" noAdjustHandles="1" noChangeArrowheads="1" noChangeShapeType="1" noTextEdit="1"/>
              </p:cNvSpPr>
              <p:nvPr/>
            </p:nvSpPr>
            <p:spPr>
              <a:xfrm>
                <a:off x="7765419" y="3532417"/>
                <a:ext cx="4225771" cy="391646"/>
              </a:xfrm>
              <a:prstGeom prst="rect">
                <a:avLst/>
              </a:prstGeom>
              <a:blipFill>
                <a:blip r:embed="rId10"/>
                <a:stretch>
                  <a:fillRect t="-6154" b="-184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5080547" y="1862695"/>
                <a:ext cx="559293" cy="39164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𝑗</m:t>
                          </m:r>
                        </m:sub>
                      </m:sSub>
                    </m:oMath>
                  </m:oMathPara>
                </a14:m>
                <a:endParaRPr lang="zh-CN" altLang="en-US" dirty="0"/>
              </a:p>
            </p:txBody>
          </p:sp>
        </mc:Choice>
        <mc:Fallback>
          <p:sp>
            <p:nvSpPr>
              <p:cNvPr id="16" name="TextBox 15"/>
              <p:cNvSpPr txBox="1">
                <a:spLocks noRot="1" noChangeAspect="1" noMove="1" noResize="1" noEditPoints="1" noAdjustHandles="1" noChangeArrowheads="1" noChangeShapeType="1" noTextEdit="1"/>
              </p:cNvSpPr>
              <p:nvPr/>
            </p:nvSpPr>
            <p:spPr>
              <a:xfrm>
                <a:off x="5080547" y="1862695"/>
                <a:ext cx="559293" cy="391646"/>
              </a:xfrm>
              <a:prstGeom prst="rect">
                <a:avLst/>
              </a:prstGeom>
              <a:blipFill>
                <a:blip r:embed="rId11"/>
                <a:stretch>
                  <a:fillRect b="-7813"/>
                </a:stretch>
              </a:blipFill>
            </p:spPr>
            <p:txBody>
              <a:bodyPr/>
              <a:lstStyle/>
              <a:p>
                <a:r>
                  <a:rPr lang="zh-CN" altLang="en-US">
                    <a:noFill/>
                  </a:rPr>
                  <a:t> </a:t>
                </a:r>
              </a:p>
            </p:txBody>
          </p:sp>
        </mc:Fallback>
      </mc:AlternateContent>
      <p:sp>
        <p:nvSpPr>
          <p:cNvPr id="17" name="TextBox 16"/>
          <p:cNvSpPr txBox="1"/>
          <p:nvPr/>
        </p:nvSpPr>
        <p:spPr>
          <a:xfrm>
            <a:off x="2355102" y="6448914"/>
            <a:ext cx="3284738" cy="369332"/>
          </a:xfrm>
          <a:prstGeom prst="rect">
            <a:avLst/>
          </a:prstGeom>
          <a:noFill/>
        </p:spPr>
        <p:txBody>
          <a:bodyPr wrap="square" rtlCol="0">
            <a:spAutoFit/>
          </a:bodyPr>
          <a:lstStyle/>
          <a:p>
            <a:r>
              <a:rPr lang="en-US" altLang="zh-CN" dirty="0" smtClean="0"/>
              <a:t>Training phase</a:t>
            </a:r>
            <a:endParaRPr lang="zh-CN" altLang="en-US" dirty="0"/>
          </a:p>
        </p:txBody>
      </p:sp>
      <p:sp>
        <p:nvSpPr>
          <p:cNvPr id="18" name="TextBox 17"/>
          <p:cNvSpPr txBox="1"/>
          <p:nvPr/>
        </p:nvSpPr>
        <p:spPr>
          <a:xfrm>
            <a:off x="5302881" y="3576138"/>
            <a:ext cx="846772" cy="400110"/>
          </a:xfrm>
          <a:prstGeom prst="rect">
            <a:avLst/>
          </a:prstGeom>
          <a:noFill/>
        </p:spPr>
        <p:txBody>
          <a:bodyPr wrap="square" rtlCol="0">
            <a:spAutoFit/>
          </a:bodyPr>
          <a:lstStyle/>
          <a:p>
            <a:r>
              <a:rPr lang="en-US" altLang="zh-CN" sz="1000" b="1" dirty="0" smtClean="0"/>
              <a:t>conditional input</a:t>
            </a:r>
            <a:endParaRPr lang="zh-CN" altLang="en-US" sz="1000" b="1" dirty="0"/>
          </a:p>
        </p:txBody>
      </p:sp>
      <mc:AlternateContent xmlns:mc="http://schemas.openxmlformats.org/markup-compatibility/2006">
        <mc:Choice xmlns:a14="http://schemas.microsoft.com/office/drawing/2010/main" Requires="a14">
          <p:sp>
            <p:nvSpPr>
              <p:cNvPr id="19" name="TextBox 18"/>
              <p:cNvSpPr txBox="1"/>
              <p:nvPr/>
            </p:nvSpPr>
            <p:spPr>
              <a:xfrm>
                <a:off x="4890591" y="4101593"/>
                <a:ext cx="2814221" cy="40036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𝑙</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𝑎𝑑𝑑𝑒𝑑</m:t>
                      </m:r>
                      <m:r>
                        <a:rPr lang="en-US" altLang="zh-CN" b="0" i="1" smtClean="0">
                          <a:latin typeface="Cambria Math" panose="02040503050406030204" pitchFamily="18" charset="0"/>
                        </a:rPr>
                        <m:t> </m:t>
                      </m:r>
                      <m:r>
                        <a:rPr lang="en-US" altLang="zh-CN" b="0" i="1" smtClean="0">
                          <a:latin typeface="Cambria Math" panose="02040503050406030204" pitchFamily="18" charset="0"/>
                        </a:rPr>
                        <m:t>𝑡𝑜</m:t>
                      </m:r>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𝑙</m:t>
                          </m:r>
                        </m:sup>
                      </m:sSubSup>
                    </m:oMath>
                  </m:oMathPara>
                </a14:m>
                <a:endParaRPr lang="zh-CN" altLang="en-US" dirty="0"/>
              </a:p>
            </p:txBody>
          </p:sp>
        </mc:Choice>
        <mc:Fallback>
          <p:sp>
            <p:nvSpPr>
              <p:cNvPr id="19" name="TextBox 18"/>
              <p:cNvSpPr txBox="1">
                <a:spLocks noRot="1" noChangeAspect="1" noMove="1" noResize="1" noEditPoints="1" noAdjustHandles="1" noChangeArrowheads="1" noChangeShapeType="1" noTextEdit="1"/>
              </p:cNvSpPr>
              <p:nvPr/>
            </p:nvSpPr>
            <p:spPr>
              <a:xfrm>
                <a:off x="4890591" y="4101593"/>
                <a:ext cx="2814221" cy="400366"/>
              </a:xfrm>
              <a:prstGeom prst="rect">
                <a:avLst/>
              </a:prstGeom>
              <a:blipFill>
                <a:blip r:embed="rId12"/>
                <a:stretch>
                  <a:fillRect b="-15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999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a:fld id="{4DF1D5C4-B85D-42D2-9618-70F0CEFE445E}" type="mathplaceholder">
                      <a:rPr lang="zh-CN" altLang="en-US" i="1" smtClean="0">
                        <a:latin typeface="Cambria Math" panose="02040503050406030204" pitchFamily="18" charset="0"/>
                      </a:rPr>
                      <a:t>Type equation here.</a:t>
                    </a:fld>
                  </m:oMath>
                </a14:m>
                <a:endParaRPr lang="zh-CN" alt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pic>
        <p:nvPicPr>
          <p:cNvPr id="4" name="Picture 3"/>
          <p:cNvPicPr>
            <a:picLocks noChangeAspect="1"/>
          </p:cNvPicPr>
          <p:nvPr/>
        </p:nvPicPr>
        <p:blipFill>
          <a:blip r:embed="rId3"/>
          <a:stretch>
            <a:fillRect/>
          </a:stretch>
        </p:blipFill>
        <p:spPr>
          <a:xfrm>
            <a:off x="200810" y="0"/>
            <a:ext cx="5628251" cy="6418555"/>
          </a:xfrm>
          <a:prstGeom prst="rect">
            <a:avLst/>
          </a:prstGeom>
        </p:spPr>
      </p:pic>
      <p:pic>
        <p:nvPicPr>
          <p:cNvPr id="5" name="Picture 4"/>
          <p:cNvPicPr>
            <a:picLocks noChangeAspect="1"/>
          </p:cNvPicPr>
          <p:nvPr/>
        </p:nvPicPr>
        <p:blipFill>
          <a:blip r:embed="rId4"/>
          <a:stretch>
            <a:fillRect/>
          </a:stretch>
        </p:blipFill>
        <p:spPr>
          <a:xfrm>
            <a:off x="6238181" y="120566"/>
            <a:ext cx="5818174" cy="2318089"/>
          </a:xfrm>
          <a:prstGeom prst="rect">
            <a:avLst/>
          </a:prstGeom>
        </p:spPr>
      </p:pic>
      <p:sp>
        <p:nvSpPr>
          <p:cNvPr id="6" name="TextBox 5"/>
          <p:cNvSpPr txBox="1"/>
          <p:nvPr/>
        </p:nvSpPr>
        <p:spPr>
          <a:xfrm>
            <a:off x="550416" y="6370131"/>
            <a:ext cx="1278384" cy="276999"/>
          </a:xfrm>
          <a:prstGeom prst="rect">
            <a:avLst/>
          </a:prstGeom>
          <a:noFill/>
        </p:spPr>
        <p:txBody>
          <a:bodyPr wrap="square" rtlCol="0">
            <a:spAutoFit/>
          </a:bodyPr>
          <a:lstStyle/>
          <a:p>
            <a:r>
              <a:rPr lang="en-US" altLang="zh-CN" sz="1200" dirty="0" smtClean="0"/>
              <a:t>padding</a:t>
            </a:r>
            <a:endParaRPr lang="zh-CN" altLang="en-US" sz="1200" dirty="0"/>
          </a:p>
        </p:txBody>
      </p:sp>
      <p:sp>
        <p:nvSpPr>
          <p:cNvPr id="7" name="Rectangular Callout 6"/>
          <p:cNvSpPr/>
          <p:nvPr/>
        </p:nvSpPr>
        <p:spPr>
          <a:xfrm>
            <a:off x="3639844" y="6370131"/>
            <a:ext cx="701336" cy="487353"/>
          </a:xfrm>
          <a:prstGeom prst="wedgeRectCallout">
            <a:avLst>
              <a:gd name="adj1" fmla="val -5643"/>
              <a:gd name="adj2" fmla="val -7047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800" dirty="0" smtClean="0"/>
              <a:t>Testing:</a:t>
            </a:r>
          </a:p>
          <a:p>
            <a:pPr algn="ctr"/>
            <a:r>
              <a:rPr lang="en-US" altLang="zh-CN" sz="800" dirty="0" smtClean="0"/>
              <a:t>First produce this word</a:t>
            </a:r>
            <a:endParaRPr lang="zh-CN" altLang="en-US" sz="800" dirty="0"/>
          </a:p>
        </p:txBody>
      </p:sp>
      <p:sp>
        <p:nvSpPr>
          <p:cNvPr id="8" name="Rectangular Callout 7"/>
          <p:cNvSpPr/>
          <p:nvPr/>
        </p:nvSpPr>
        <p:spPr>
          <a:xfrm>
            <a:off x="1590581" y="6370647"/>
            <a:ext cx="859655" cy="487353"/>
          </a:xfrm>
          <a:prstGeom prst="wedgeRectCallout">
            <a:avLst>
              <a:gd name="adj1" fmla="val -5643"/>
              <a:gd name="adj2" fmla="val -7047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800" dirty="0" smtClean="0"/>
              <a:t>In testing: Second</a:t>
            </a:r>
          </a:p>
          <a:p>
            <a:pPr algn="ctr"/>
            <a:r>
              <a:rPr lang="en-US" altLang="zh-CN" sz="800" dirty="0" smtClean="0"/>
              <a:t>place this word here</a:t>
            </a:r>
            <a:endParaRPr lang="zh-CN" altLang="en-US" sz="800" dirty="0"/>
          </a:p>
        </p:txBody>
      </p:sp>
      <p:pic>
        <p:nvPicPr>
          <p:cNvPr id="9" name="Picture 8"/>
          <p:cNvPicPr>
            <a:picLocks noChangeAspect="1"/>
          </p:cNvPicPr>
          <p:nvPr/>
        </p:nvPicPr>
        <p:blipFill>
          <a:blip r:embed="rId5"/>
          <a:stretch>
            <a:fillRect/>
          </a:stretch>
        </p:blipFill>
        <p:spPr>
          <a:xfrm>
            <a:off x="2281510" y="2247831"/>
            <a:ext cx="1466850" cy="257175"/>
          </a:xfrm>
          <a:prstGeom prst="rect">
            <a:avLst/>
          </a:prstGeom>
        </p:spPr>
      </p:pic>
      <p:pic>
        <p:nvPicPr>
          <p:cNvPr id="10" name="Content Placeholder 3"/>
          <p:cNvPicPr>
            <a:picLocks noChangeAspect="1"/>
          </p:cNvPicPr>
          <p:nvPr/>
        </p:nvPicPr>
        <p:blipFill>
          <a:blip r:embed="rId6"/>
          <a:stretch>
            <a:fillRect/>
          </a:stretch>
        </p:blipFill>
        <p:spPr>
          <a:xfrm>
            <a:off x="1239358" y="3763710"/>
            <a:ext cx="1562100" cy="266700"/>
          </a:xfrm>
          <a:prstGeom prst="rect">
            <a:avLst/>
          </a:prstGeom>
        </p:spPr>
      </p:pic>
      <p:pic>
        <p:nvPicPr>
          <p:cNvPr id="11" name="Picture 10"/>
          <p:cNvPicPr>
            <a:picLocks noChangeAspect="1"/>
          </p:cNvPicPr>
          <p:nvPr/>
        </p:nvPicPr>
        <p:blipFill>
          <a:blip r:embed="rId7"/>
          <a:stretch>
            <a:fillRect/>
          </a:stretch>
        </p:blipFill>
        <p:spPr>
          <a:xfrm>
            <a:off x="826574" y="3184327"/>
            <a:ext cx="1454936" cy="321694"/>
          </a:xfrm>
          <a:prstGeom prst="rect">
            <a:avLst/>
          </a:prstGeom>
        </p:spPr>
      </p:pic>
      <p:pic>
        <p:nvPicPr>
          <p:cNvPr id="12" name="Picture 11"/>
          <p:cNvPicPr>
            <a:picLocks noChangeAspect="1"/>
          </p:cNvPicPr>
          <p:nvPr/>
        </p:nvPicPr>
        <p:blipFill>
          <a:blip r:embed="rId8"/>
          <a:stretch>
            <a:fillRect/>
          </a:stretch>
        </p:blipFill>
        <p:spPr>
          <a:xfrm>
            <a:off x="5342612" y="2609274"/>
            <a:ext cx="2362200" cy="695325"/>
          </a:xfrm>
          <a:prstGeom prst="rect">
            <a:avLst/>
          </a:prstGeom>
        </p:spPr>
      </p:pic>
      <p:pic>
        <p:nvPicPr>
          <p:cNvPr id="13" name="Picture 12"/>
          <p:cNvPicPr>
            <a:picLocks noChangeAspect="1"/>
          </p:cNvPicPr>
          <p:nvPr/>
        </p:nvPicPr>
        <p:blipFill>
          <a:blip r:embed="rId9"/>
          <a:stretch>
            <a:fillRect/>
          </a:stretch>
        </p:blipFill>
        <p:spPr>
          <a:xfrm>
            <a:off x="5342612" y="3320543"/>
            <a:ext cx="2000250" cy="781050"/>
          </a:xfrm>
          <a:prstGeom prst="rect">
            <a:avLst/>
          </a:prstGeom>
        </p:spPr>
      </p:pic>
      <mc:AlternateContent xmlns:mc="http://schemas.openxmlformats.org/markup-compatibility/2006">
        <mc:Choice xmlns:a14="http://schemas.microsoft.com/office/drawing/2010/main" Requires="a14">
          <p:sp>
            <p:nvSpPr>
              <p:cNvPr id="14" name="TextBox 13"/>
              <p:cNvSpPr txBox="1"/>
              <p:nvPr/>
            </p:nvSpPr>
            <p:spPr>
              <a:xfrm>
                <a:off x="7400123" y="3475219"/>
                <a:ext cx="4225771" cy="391646"/>
              </a:xfrm>
              <a:prstGeom prst="rect">
                <a:avLst/>
              </a:prstGeom>
              <a:noFill/>
            </p:spPr>
            <p:txBody>
              <a:bodyPr wrap="square"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𝑗</m:t>
                        </m:r>
                      </m:sub>
                    </m:sSub>
                  </m:oMath>
                </a14:m>
                <a:r>
                  <a:rPr lang="en-US" altLang="zh-CN" dirty="0" smtClean="0"/>
                  <a:t>:element input embedding</a:t>
                </a:r>
                <a:endParaRPr lang="zh-CN" altLang="en-US" dirty="0"/>
              </a:p>
            </p:txBody>
          </p:sp>
        </mc:Choice>
        <mc:Fallback>
          <p:sp>
            <p:nvSpPr>
              <p:cNvPr id="14" name="TextBox 13"/>
              <p:cNvSpPr txBox="1">
                <a:spLocks noRot="1" noChangeAspect="1" noMove="1" noResize="1" noEditPoints="1" noAdjustHandles="1" noChangeArrowheads="1" noChangeShapeType="1" noTextEdit="1"/>
              </p:cNvSpPr>
              <p:nvPr/>
            </p:nvSpPr>
            <p:spPr>
              <a:xfrm>
                <a:off x="7400123" y="3475219"/>
                <a:ext cx="4225771" cy="391646"/>
              </a:xfrm>
              <a:prstGeom prst="rect">
                <a:avLst/>
              </a:prstGeom>
              <a:blipFill>
                <a:blip r:embed="rId10"/>
                <a:stretch>
                  <a:fillRect t="-6250" b="-203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4890591" y="4101593"/>
                <a:ext cx="2814221" cy="40036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𝑙</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𝑎𝑑𝑑𝑒𝑑</m:t>
                      </m:r>
                      <m:r>
                        <a:rPr lang="en-US" altLang="zh-CN" b="0" i="1" smtClean="0">
                          <a:latin typeface="Cambria Math" panose="02040503050406030204" pitchFamily="18" charset="0"/>
                        </a:rPr>
                        <m:t> </m:t>
                      </m:r>
                      <m:r>
                        <a:rPr lang="en-US" altLang="zh-CN" b="0" i="1" smtClean="0">
                          <a:latin typeface="Cambria Math" panose="02040503050406030204" pitchFamily="18" charset="0"/>
                        </a:rPr>
                        <m:t>𝑡𝑜</m:t>
                      </m:r>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𝑙</m:t>
                          </m:r>
                        </m:sup>
                      </m:sSubSup>
                    </m:oMath>
                  </m:oMathPara>
                </a14:m>
                <a:endParaRPr lang="zh-CN" altLang="en-US" dirty="0"/>
              </a:p>
            </p:txBody>
          </p:sp>
        </mc:Choice>
        <mc:Fallback>
          <p:sp>
            <p:nvSpPr>
              <p:cNvPr id="15" name="TextBox 14"/>
              <p:cNvSpPr txBox="1">
                <a:spLocks noRot="1" noChangeAspect="1" noMove="1" noResize="1" noEditPoints="1" noAdjustHandles="1" noChangeArrowheads="1" noChangeShapeType="1" noTextEdit="1"/>
              </p:cNvSpPr>
              <p:nvPr/>
            </p:nvSpPr>
            <p:spPr>
              <a:xfrm>
                <a:off x="4890591" y="4101593"/>
                <a:ext cx="2814221" cy="400366"/>
              </a:xfrm>
              <a:prstGeom prst="rect">
                <a:avLst/>
              </a:prstGeom>
              <a:blipFill>
                <a:blip r:embed="rId11"/>
                <a:stretch>
                  <a:fillRect b="-15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5080547" y="1862695"/>
                <a:ext cx="559293" cy="39164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𝑗</m:t>
                          </m:r>
                        </m:sub>
                      </m:sSub>
                    </m:oMath>
                  </m:oMathPara>
                </a14:m>
                <a:endParaRPr lang="zh-CN" altLang="en-US" dirty="0"/>
              </a:p>
            </p:txBody>
          </p:sp>
        </mc:Choice>
        <mc:Fallback>
          <p:sp>
            <p:nvSpPr>
              <p:cNvPr id="16" name="TextBox 15"/>
              <p:cNvSpPr txBox="1">
                <a:spLocks noRot="1" noChangeAspect="1" noMove="1" noResize="1" noEditPoints="1" noAdjustHandles="1" noChangeArrowheads="1" noChangeShapeType="1" noTextEdit="1"/>
              </p:cNvSpPr>
              <p:nvPr/>
            </p:nvSpPr>
            <p:spPr>
              <a:xfrm>
                <a:off x="5080547" y="1862695"/>
                <a:ext cx="559293" cy="391646"/>
              </a:xfrm>
              <a:prstGeom prst="rect">
                <a:avLst/>
              </a:prstGeom>
              <a:blipFill>
                <a:blip r:embed="rId12"/>
                <a:stretch>
                  <a:fillRect b="-7813"/>
                </a:stretch>
              </a:blipFill>
            </p:spPr>
            <p:txBody>
              <a:bodyPr/>
              <a:lstStyle/>
              <a:p>
                <a:r>
                  <a:rPr lang="zh-CN" altLang="en-US">
                    <a:noFill/>
                  </a:rPr>
                  <a:t> </a:t>
                </a:r>
              </a:p>
            </p:txBody>
          </p:sp>
        </mc:Fallback>
      </mc:AlternateContent>
      <p:pic>
        <p:nvPicPr>
          <p:cNvPr id="17" name="Picture 16"/>
          <p:cNvPicPr>
            <a:picLocks noChangeAspect="1"/>
          </p:cNvPicPr>
          <p:nvPr/>
        </p:nvPicPr>
        <p:blipFill>
          <a:blip r:embed="rId13"/>
          <a:stretch>
            <a:fillRect/>
          </a:stretch>
        </p:blipFill>
        <p:spPr>
          <a:xfrm>
            <a:off x="5720288" y="5424431"/>
            <a:ext cx="257175" cy="257175"/>
          </a:xfrm>
          <a:prstGeom prst="rect">
            <a:avLst/>
          </a:prstGeom>
        </p:spPr>
      </p:pic>
      <p:sp>
        <p:nvSpPr>
          <p:cNvPr id="18" name="TextBox 17"/>
          <p:cNvSpPr txBox="1"/>
          <p:nvPr/>
        </p:nvSpPr>
        <p:spPr>
          <a:xfrm>
            <a:off x="5971197" y="5344785"/>
            <a:ext cx="5342975" cy="646331"/>
          </a:xfrm>
          <a:prstGeom prst="rect">
            <a:avLst/>
          </a:prstGeom>
          <a:noFill/>
        </p:spPr>
        <p:txBody>
          <a:bodyPr wrap="square" rtlCol="0">
            <a:spAutoFit/>
          </a:bodyPr>
          <a:lstStyle/>
          <a:p>
            <a:r>
              <a:rPr lang="en-US" altLang="zh-CN" dirty="0" smtClean="0"/>
              <a:t>final </a:t>
            </a:r>
            <a:r>
              <a:rPr lang="en-US" altLang="zh-CN" dirty="0"/>
              <a:t>layer of the decoder just before the </a:t>
            </a:r>
            <a:r>
              <a:rPr lang="en-US" altLang="zh-CN" dirty="0" err="1" smtClean="0"/>
              <a:t>softmax</a:t>
            </a:r>
            <a:endParaRPr lang="en-US" altLang="zh-CN" dirty="0" smtClean="0"/>
          </a:p>
          <a:p>
            <a:r>
              <a:rPr lang="en-US" altLang="zh-CN" dirty="0" smtClean="0"/>
              <a:t>Thera are L convolutional layer</a:t>
            </a:r>
            <a:endParaRPr lang="zh-CN" altLang="en-US" dirty="0"/>
          </a:p>
        </p:txBody>
      </p:sp>
      <p:pic>
        <p:nvPicPr>
          <p:cNvPr id="19" name="Picture 18"/>
          <p:cNvPicPr>
            <a:picLocks noChangeAspect="1"/>
          </p:cNvPicPr>
          <p:nvPr/>
        </p:nvPicPr>
        <p:blipFill>
          <a:blip r:embed="rId14"/>
          <a:stretch>
            <a:fillRect/>
          </a:stretch>
        </p:blipFill>
        <p:spPr>
          <a:xfrm>
            <a:off x="6476880" y="5985632"/>
            <a:ext cx="4229100" cy="361950"/>
          </a:xfrm>
          <a:prstGeom prst="rect">
            <a:avLst/>
          </a:prstGeom>
        </p:spPr>
      </p:pic>
      <p:sp>
        <p:nvSpPr>
          <p:cNvPr id="20" name="TextBox 19"/>
          <p:cNvSpPr txBox="1"/>
          <p:nvPr/>
        </p:nvSpPr>
        <p:spPr>
          <a:xfrm>
            <a:off x="5648961" y="5992297"/>
            <a:ext cx="997590" cy="369332"/>
          </a:xfrm>
          <a:prstGeom prst="rect">
            <a:avLst/>
          </a:prstGeom>
          <a:noFill/>
        </p:spPr>
        <p:txBody>
          <a:bodyPr wrap="square" rtlCol="0">
            <a:spAutoFit/>
          </a:bodyPr>
          <a:lstStyle/>
          <a:p>
            <a:r>
              <a:rPr lang="en-US" altLang="zh-CN" dirty="0" smtClean="0"/>
              <a:t>Output:</a:t>
            </a:r>
            <a:endParaRPr lang="zh-CN" altLang="en-US" dirty="0"/>
          </a:p>
        </p:txBody>
      </p:sp>
    </p:spTree>
    <p:extLst>
      <p:ext uri="{BB962C8B-B14F-4D97-AF65-F5344CB8AC3E}">
        <p14:creationId xmlns:p14="http://schemas.microsoft.com/office/powerpoint/2010/main" val="30715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Multi-step attention (in testing)</a:t>
            </a:r>
            <a:endParaRPr lang="zh-CN" alt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713" y="1476567"/>
            <a:ext cx="6096000" cy="3629025"/>
          </a:xfrm>
        </p:spPr>
      </p:pic>
      <p:sp>
        <p:nvSpPr>
          <p:cNvPr id="4" name="AutoShape 2" descr="Multi-step attention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Multi-step attention "/>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TextBox 6"/>
          <p:cNvSpPr txBox="1"/>
          <p:nvPr/>
        </p:nvSpPr>
        <p:spPr>
          <a:xfrm>
            <a:off x="1606857" y="5264458"/>
            <a:ext cx="8700117" cy="1477328"/>
          </a:xfrm>
          <a:prstGeom prst="rect">
            <a:avLst/>
          </a:prstGeom>
          <a:noFill/>
        </p:spPr>
        <p:txBody>
          <a:bodyPr wrap="square" rtlCol="0">
            <a:spAutoFit/>
          </a:bodyPr>
          <a:lstStyle/>
          <a:p>
            <a:r>
              <a:rPr lang="en-US" altLang="zh-CN" dirty="0"/>
              <a:t>In particular, the attention of the first layer determines a useful source context which is then fed to the second layer that takes this information into account when computing attention etc</a:t>
            </a:r>
            <a:r>
              <a:rPr lang="en-US" altLang="zh-CN" dirty="0" smtClean="0"/>
              <a:t>.</a:t>
            </a:r>
          </a:p>
          <a:p>
            <a:r>
              <a:rPr lang="en-US" altLang="zh-CN" dirty="0" smtClean="0"/>
              <a:t>The </a:t>
            </a:r>
            <a:r>
              <a:rPr lang="en-US" altLang="zh-CN" dirty="0"/>
              <a:t>decoder also has immediate access to the attention history of the k − 1 previous time steps because the conditional inputs</a:t>
            </a:r>
            <a:endParaRPr lang="zh-CN" altLang="en-US" dirty="0"/>
          </a:p>
        </p:txBody>
      </p:sp>
    </p:spTree>
    <p:extLst>
      <p:ext uri="{BB962C8B-B14F-4D97-AF65-F5344CB8AC3E}">
        <p14:creationId xmlns:p14="http://schemas.microsoft.com/office/powerpoint/2010/main" val="289390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 trick: positional embedding</a:t>
            </a:r>
            <a:endParaRPr lang="zh-CN" altLang="en-US" dirty="0"/>
          </a:p>
        </p:txBody>
      </p:sp>
      <p:sp>
        <p:nvSpPr>
          <p:cNvPr id="3" name="Content Placeholder 2"/>
          <p:cNvSpPr>
            <a:spLocks noGrp="1"/>
          </p:cNvSpPr>
          <p:nvPr>
            <p:ph idx="1"/>
          </p:nvPr>
        </p:nvSpPr>
        <p:spPr>
          <a:xfrm>
            <a:off x="970083" y="4968952"/>
            <a:ext cx="10515600" cy="1889048"/>
          </a:xfrm>
        </p:spPr>
        <p:txBody>
          <a:bodyPr>
            <a:normAutofit/>
          </a:bodyPr>
          <a:lstStyle/>
          <a:p>
            <a:r>
              <a:rPr lang="en-US" altLang="zh-CN" sz="2000" dirty="0" smtClean="0"/>
              <a:t>capturing </a:t>
            </a:r>
            <a:r>
              <a:rPr lang="en-US" altLang="zh-CN" sz="2000" dirty="0"/>
              <a:t>a sense of order in a </a:t>
            </a:r>
            <a:r>
              <a:rPr lang="en-US" altLang="zh-CN" sz="2000" dirty="0" smtClean="0"/>
              <a:t>sequence</a:t>
            </a:r>
          </a:p>
          <a:p>
            <a:r>
              <a:rPr lang="en-US" altLang="zh-CN" sz="2000" dirty="0"/>
              <a:t>This encoding gives the model a sense of which portion of the sequence of the input (or output) it is currently dealing with. The positional encoding can be learned, or fixed. Authors made tests (PPL, BLEU) showing that both: learned and fixed positional encodings perform similarly.</a:t>
            </a:r>
            <a:endParaRPr lang="zh-CN" altLang="en-US" sz="2000" dirty="0"/>
          </a:p>
        </p:txBody>
      </p:sp>
      <p:pic>
        <p:nvPicPr>
          <p:cNvPr id="4" name="Picture 3"/>
          <p:cNvPicPr>
            <a:picLocks noChangeAspect="1"/>
          </p:cNvPicPr>
          <p:nvPr/>
        </p:nvPicPr>
        <p:blipFill>
          <a:blip r:embed="rId2"/>
          <a:stretch>
            <a:fillRect/>
          </a:stretch>
        </p:blipFill>
        <p:spPr>
          <a:xfrm>
            <a:off x="838200" y="1929073"/>
            <a:ext cx="8517840" cy="2801494"/>
          </a:xfrm>
          <a:prstGeom prst="rect">
            <a:avLst/>
          </a:prstGeom>
        </p:spPr>
      </p:pic>
    </p:spTree>
    <p:extLst>
      <p:ext uri="{BB962C8B-B14F-4D97-AF65-F5344CB8AC3E}">
        <p14:creationId xmlns:p14="http://schemas.microsoft.com/office/powerpoint/2010/main" val="724198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864</Words>
  <Application>Microsoft Office PowerPoint</Application>
  <PresentationFormat>Widescreen</PresentationFormat>
  <Paragraphs>171</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Helvetica Neue</vt:lpstr>
      <vt:lpstr>MathJax_Main</vt:lpstr>
      <vt:lpstr>MathJax_Math-italic</vt:lpstr>
      <vt:lpstr>Merriweather</vt:lpstr>
      <vt:lpstr>Source Serif Pro</vt:lpstr>
      <vt:lpstr>等线</vt:lpstr>
      <vt:lpstr>等线 Light</vt:lpstr>
      <vt:lpstr>Arial</vt:lpstr>
      <vt:lpstr>Cambria Math</vt:lpstr>
      <vt:lpstr>Office Theme</vt:lpstr>
      <vt:lpstr>Attentions II</vt:lpstr>
      <vt:lpstr>Seq2seq without RNN??  ConvS2S: convolutional seq2seq  convolution+attention</vt:lpstr>
      <vt:lpstr>PowerPoint Presentation</vt:lpstr>
      <vt:lpstr>Convolution filter</vt:lpstr>
      <vt:lpstr>Multi-step attention</vt:lpstr>
      <vt:lpstr>PowerPoint Presentation</vt:lpstr>
      <vt:lpstr>PowerPoint Presentation</vt:lpstr>
      <vt:lpstr>Multi-step attention (in testing)</vt:lpstr>
      <vt:lpstr>A trick: positional embedding</vt:lpstr>
      <vt:lpstr>PowerPoint Presentation</vt:lpstr>
      <vt:lpstr>PowerPoint Presentation</vt:lpstr>
      <vt:lpstr>PowerPoint Presentation</vt:lpstr>
      <vt:lpstr>Tranformer: Attention is all you need</vt:lpstr>
      <vt:lpstr>Seq2Seq</vt:lpstr>
      <vt:lpstr>PowerPoint Presentation</vt:lpstr>
      <vt:lpstr>Key Value Attention</vt:lpstr>
      <vt:lpstr>Key Value Attention</vt:lpstr>
      <vt:lpstr>Multi-head attention</vt:lpstr>
      <vt:lpstr>PowerPoint Presentation</vt:lpstr>
      <vt:lpstr>PowerPoint Presentation</vt:lpstr>
      <vt:lpstr>Masked Multi-head attention</vt:lpstr>
      <vt:lpstr>Positional embedding</vt:lpstr>
      <vt:lpstr>Why use self-attention</vt:lpstr>
      <vt:lpstr>Flowchart</vt:lpstr>
      <vt:lpstr>Coreference resolution</vt:lpstr>
      <vt:lpstr>PowerPoint Presentation</vt:lpstr>
      <vt:lpstr>PowerPoint Presentation</vt:lpstr>
      <vt:lpstr>PowerPoint Presentation</vt:lpstr>
      <vt:lpstr>Spatial Transformer Networks  -a different attention mechanism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Attentions II</dc:title>
  <dc:creator>Windows 用户</dc:creator>
  <cp:lastModifiedBy>Windows 用户</cp:lastModifiedBy>
  <cp:revision>17</cp:revision>
  <dcterms:created xsi:type="dcterms:W3CDTF">2018-04-22T07:30:29Z</dcterms:created>
  <dcterms:modified xsi:type="dcterms:W3CDTF">2018-04-23T01:32:31Z</dcterms:modified>
</cp:coreProperties>
</file>